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handoutMasterIdLst>
    <p:handoutMasterId r:id="rId113"/>
  </p:handoutMasterIdLst>
  <p:sldIdLst>
    <p:sldId id="256" r:id="rId2"/>
    <p:sldId id="422" r:id="rId3"/>
    <p:sldId id="453" r:id="rId4"/>
    <p:sldId id="664" r:id="rId5"/>
    <p:sldId id="673" r:id="rId6"/>
    <p:sldId id="665" r:id="rId7"/>
    <p:sldId id="674" r:id="rId8"/>
    <p:sldId id="666" r:id="rId9"/>
    <p:sldId id="667" r:id="rId10"/>
    <p:sldId id="668" r:id="rId11"/>
    <p:sldId id="675" r:id="rId12"/>
    <p:sldId id="427" r:id="rId13"/>
    <p:sldId id="482" r:id="rId14"/>
    <p:sldId id="485" r:id="rId15"/>
    <p:sldId id="640" r:id="rId16"/>
    <p:sldId id="645" r:id="rId17"/>
    <p:sldId id="658" r:id="rId18"/>
    <p:sldId id="639" r:id="rId19"/>
    <p:sldId id="348" r:id="rId20"/>
    <p:sldId id="424" r:id="rId21"/>
    <p:sldId id="349" r:id="rId22"/>
    <p:sldId id="657" r:id="rId23"/>
    <p:sldId id="350" r:id="rId24"/>
    <p:sldId id="351" r:id="rId25"/>
    <p:sldId id="352" r:id="rId26"/>
    <p:sldId id="481" r:id="rId27"/>
    <p:sldId id="435" r:id="rId28"/>
    <p:sldId id="354" r:id="rId29"/>
    <p:sldId id="437" r:id="rId30"/>
    <p:sldId id="438" r:id="rId31"/>
    <p:sldId id="436" r:id="rId32"/>
    <p:sldId id="423" r:id="rId33"/>
    <p:sldId id="676" r:id="rId34"/>
    <p:sldId id="425" r:id="rId35"/>
    <p:sldId id="426" r:id="rId36"/>
    <p:sldId id="601" r:id="rId37"/>
    <p:sldId id="439" r:id="rId38"/>
    <p:sldId id="660" r:id="rId39"/>
    <p:sldId id="545" r:id="rId40"/>
    <p:sldId id="547" r:id="rId41"/>
    <p:sldId id="669" r:id="rId42"/>
    <p:sldId id="548" r:id="rId43"/>
    <p:sldId id="549" r:id="rId44"/>
    <p:sldId id="550" r:id="rId45"/>
    <p:sldId id="551" r:id="rId46"/>
    <p:sldId id="670" r:id="rId47"/>
    <p:sldId id="671" r:id="rId48"/>
    <p:sldId id="552" r:id="rId49"/>
    <p:sldId id="554" r:id="rId50"/>
    <p:sldId id="555" r:id="rId51"/>
    <p:sldId id="556" r:id="rId52"/>
    <p:sldId id="553" r:id="rId53"/>
    <p:sldId id="557" r:id="rId54"/>
    <p:sldId id="559" r:id="rId55"/>
    <p:sldId id="619" r:id="rId56"/>
    <p:sldId id="627" r:id="rId57"/>
    <p:sldId id="644" r:id="rId58"/>
    <p:sldId id="567" r:id="rId59"/>
    <p:sldId id="568" r:id="rId60"/>
    <p:sldId id="569" r:id="rId61"/>
    <p:sldId id="570" r:id="rId62"/>
    <p:sldId id="572" r:id="rId63"/>
    <p:sldId id="573" r:id="rId64"/>
    <p:sldId id="574" r:id="rId65"/>
    <p:sldId id="575" r:id="rId66"/>
    <p:sldId id="576" r:id="rId67"/>
    <p:sldId id="577" r:id="rId68"/>
    <p:sldId id="580" r:id="rId69"/>
    <p:sldId id="581" r:id="rId70"/>
    <p:sldId id="582" r:id="rId71"/>
    <p:sldId id="672" r:id="rId72"/>
    <p:sldId id="584" r:id="rId73"/>
    <p:sldId id="585" r:id="rId74"/>
    <p:sldId id="586" r:id="rId75"/>
    <p:sldId id="587" r:id="rId76"/>
    <p:sldId id="590" r:id="rId77"/>
    <p:sldId id="592" r:id="rId78"/>
    <p:sldId id="595" r:id="rId79"/>
    <p:sldId id="602" r:id="rId80"/>
    <p:sldId id="596" r:id="rId81"/>
    <p:sldId id="597" r:id="rId82"/>
    <p:sldId id="598" r:id="rId83"/>
    <p:sldId id="603" r:id="rId84"/>
    <p:sldId id="659" r:id="rId85"/>
    <p:sldId id="661" r:id="rId86"/>
    <p:sldId id="662" r:id="rId87"/>
    <p:sldId id="497" r:id="rId88"/>
    <p:sldId id="628" r:id="rId89"/>
    <p:sldId id="621" r:id="rId90"/>
    <p:sldId id="600" r:id="rId91"/>
    <p:sldId id="629" r:id="rId92"/>
    <p:sldId id="630" r:id="rId93"/>
    <p:sldId id="563" r:id="rId94"/>
    <p:sldId id="604" r:id="rId95"/>
    <p:sldId id="610" r:id="rId96"/>
    <p:sldId id="611" r:id="rId97"/>
    <p:sldId id="360" r:id="rId98"/>
    <p:sldId id="634" r:id="rId99"/>
    <p:sldId id="461" r:id="rId100"/>
    <p:sldId id="462" r:id="rId101"/>
    <p:sldId id="463" r:id="rId102"/>
    <p:sldId id="504" r:id="rId103"/>
    <p:sldId id="505" r:id="rId104"/>
    <p:sldId id="506" r:id="rId105"/>
    <p:sldId id="507" r:id="rId106"/>
    <p:sldId id="509" r:id="rId107"/>
    <p:sldId id="622" r:id="rId108"/>
    <p:sldId id="623" r:id="rId109"/>
    <p:sldId id="650" r:id="rId110"/>
    <p:sldId id="663" r:id="rId11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Recap" id="{F2F1039B-B330-48BA-B633-9FCBFF6055BB}">
          <p14:sldIdLst>
            <p14:sldId id="256"/>
            <p14:sldId id="422"/>
            <p14:sldId id="453"/>
            <p14:sldId id="664"/>
            <p14:sldId id="673"/>
            <p14:sldId id="665"/>
            <p14:sldId id="674"/>
            <p14:sldId id="666"/>
            <p14:sldId id="667"/>
            <p14:sldId id="668"/>
            <p14:sldId id="675"/>
          </p14:sldIdLst>
        </p14:section>
        <p14:section name="Local Networks" id="{DE021C75-6E95-4C0C-B070-3D41E112A9E8}">
          <p14:sldIdLst>
            <p14:sldId id="427"/>
            <p14:sldId id="482"/>
            <p14:sldId id="485"/>
            <p14:sldId id="640"/>
            <p14:sldId id="645"/>
          </p14:sldIdLst>
        </p14:section>
        <p14:section name="Cables" id="{E42A8BA3-7249-4FEB-97F0-17F7969A4085}">
          <p14:sldIdLst>
            <p14:sldId id="658"/>
            <p14:sldId id="639"/>
            <p14:sldId id="348"/>
            <p14:sldId id="424"/>
            <p14:sldId id="349"/>
            <p14:sldId id="657"/>
            <p14:sldId id="350"/>
            <p14:sldId id="351"/>
            <p14:sldId id="352"/>
            <p14:sldId id="481"/>
            <p14:sldId id="435"/>
            <p14:sldId id="354"/>
            <p14:sldId id="437"/>
            <p14:sldId id="438"/>
            <p14:sldId id="436"/>
          </p14:sldIdLst>
        </p14:section>
        <p14:section name="Structured Cable Design" id="{6C2ADC1C-B501-46E2-840E-5B38E6AB2EC0}">
          <p14:sldIdLst>
            <p14:sldId id="423"/>
            <p14:sldId id="676"/>
            <p14:sldId id="425"/>
            <p14:sldId id="426"/>
            <p14:sldId id="601"/>
            <p14:sldId id="439"/>
            <p14:sldId id="660"/>
          </p14:sldIdLst>
        </p14:section>
        <p14:section name="Networking Devices" id="{F2B44881-163C-46F4-83ED-30361E02EAF1}">
          <p14:sldIdLst>
            <p14:sldId id="545"/>
            <p14:sldId id="547"/>
            <p14:sldId id="669"/>
            <p14:sldId id="548"/>
            <p14:sldId id="549"/>
            <p14:sldId id="550"/>
            <p14:sldId id="551"/>
            <p14:sldId id="670"/>
            <p14:sldId id="671"/>
          </p14:sldIdLst>
        </p14:section>
        <p14:section name="Network Topologies" id="{5715BF4C-8E8D-4241-9CAF-97278E86AD00}">
          <p14:sldIdLst>
            <p14:sldId id="552"/>
            <p14:sldId id="554"/>
            <p14:sldId id="555"/>
            <p14:sldId id="556"/>
            <p14:sldId id="553"/>
          </p14:sldIdLst>
        </p14:section>
        <p14:section name="Enterprise Architectures" id="{88E71CA9-1929-45ED-B447-D963C14F4748}">
          <p14:sldIdLst>
            <p14:sldId id="557"/>
            <p14:sldId id="559"/>
            <p14:sldId id="619"/>
            <p14:sldId id="627"/>
            <p14:sldId id="644"/>
          </p14:sldIdLst>
        </p14:section>
        <p14:section name="Wireless LANs" id="{78F6A5AD-079D-4E58-9CC7-24EA35026DE0}">
          <p14:sldIdLst>
            <p14:sldId id="567"/>
            <p14:sldId id="568"/>
            <p14:sldId id="569"/>
            <p14:sldId id="570"/>
            <p14:sldId id="572"/>
            <p14:sldId id="573"/>
            <p14:sldId id="574"/>
            <p14:sldId id="575"/>
            <p14:sldId id="576"/>
            <p14:sldId id="577"/>
            <p14:sldId id="580"/>
            <p14:sldId id="581"/>
            <p14:sldId id="582"/>
            <p14:sldId id="672"/>
            <p14:sldId id="584"/>
            <p14:sldId id="585"/>
            <p14:sldId id="586"/>
            <p14:sldId id="587"/>
            <p14:sldId id="590"/>
            <p14:sldId id="592"/>
            <p14:sldId id="595"/>
            <p14:sldId id="602"/>
            <p14:sldId id="596"/>
            <p14:sldId id="597"/>
            <p14:sldId id="598"/>
          </p14:sldIdLst>
        </p14:section>
        <p14:section name="Activities" id="{A17674D3-FB64-4578-A4A2-B022529F77E5}">
          <p14:sldIdLst>
            <p14:sldId id="603"/>
            <p14:sldId id="659"/>
            <p14:sldId id="661"/>
            <p14:sldId id="662"/>
          </p14:sldIdLst>
        </p14:section>
        <p14:section name="Wide Area Networks" id="{D6284ACC-504C-4203-B270-B154DB377E6F}">
          <p14:sldIdLst>
            <p14:sldId id="497"/>
            <p14:sldId id="628"/>
            <p14:sldId id="621"/>
            <p14:sldId id="600"/>
            <p14:sldId id="629"/>
            <p14:sldId id="630"/>
            <p14:sldId id="563"/>
            <p14:sldId id="604"/>
            <p14:sldId id="610"/>
            <p14:sldId id="611"/>
            <p14:sldId id="360"/>
            <p14:sldId id="634"/>
            <p14:sldId id="461"/>
            <p14:sldId id="462"/>
            <p14:sldId id="463"/>
            <p14:sldId id="504"/>
            <p14:sldId id="505"/>
            <p14:sldId id="506"/>
            <p14:sldId id="507"/>
            <p14:sldId id="509"/>
            <p14:sldId id="622"/>
            <p14:sldId id="623"/>
            <p14:sldId id="650"/>
          </p14:sldIdLst>
        </p14:section>
        <p14:section name="Finishing Up" id="{C5A7C7E2-1518-4D90-BC2D-AFA84A80C413}">
          <p14:sldIdLst>
            <p14:sldId id="6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800000"/>
    <a:srgbClr val="CC3300"/>
    <a:srgbClr val="336600"/>
    <a:srgbClr val="D7B75B"/>
    <a:srgbClr val="D99694"/>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1377" autoAdjust="0"/>
    <p:restoredTop sz="75167" autoAdjust="0"/>
  </p:normalViewPr>
  <p:slideViewPr>
    <p:cSldViewPr>
      <p:cViewPr>
        <p:scale>
          <a:sx n="76" d="100"/>
          <a:sy n="76" d="100"/>
        </p:scale>
        <p:origin x="-1638" y="228"/>
      </p:cViewPr>
      <p:guideLst>
        <p:guide orient="horz" pos="2160"/>
        <p:guide pos="2880"/>
      </p:guideLst>
    </p:cSldViewPr>
  </p:slideViewPr>
  <p:outlineViewPr>
    <p:cViewPr>
      <p:scale>
        <a:sx n="33" d="100"/>
        <a:sy n="33" d="100"/>
      </p:scale>
      <p:origin x="0" y="43872"/>
    </p:cViewPr>
  </p:outlineViewPr>
  <p:notesTextViewPr>
    <p:cViewPr>
      <p:scale>
        <a:sx n="1" d="1"/>
        <a:sy n="1" d="1"/>
      </p:scale>
      <p:origin x="0" y="0"/>
    </p:cViewPr>
  </p:notesTextViewPr>
  <p:sorterViewPr>
    <p:cViewPr>
      <p:scale>
        <a:sx n="100" d="100"/>
        <a:sy n="100" d="100"/>
      </p:scale>
      <p:origin x="0" y="25290"/>
    </p:cViewPr>
  </p:sorterViewPr>
  <p:notesViewPr>
    <p:cSldViewPr>
      <p:cViewPr varScale="1">
        <p:scale>
          <a:sx n="68" d="100"/>
          <a:sy n="68" d="100"/>
        </p:scale>
        <p:origin x="-3306"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95C0221C-5110-4A44-BC28-C34B16C2D2E1}" type="datetimeFigureOut">
              <a:rPr lang="en-US" smtClean="0"/>
              <a:pPr/>
              <a:t>6/17/2015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BA8B981D-CB7B-4A5B-BD51-DA1E05C76780}" type="slidenum">
              <a:rPr lang="en-US" smtClean="0"/>
              <a:pPr/>
              <a:t>‹#›</a:t>
            </a:fld>
            <a:endParaRPr lang="en-US"/>
          </a:p>
        </p:txBody>
      </p:sp>
    </p:spTree>
    <p:extLst>
      <p:ext uri="{BB962C8B-B14F-4D97-AF65-F5344CB8AC3E}">
        <p14:creationId xmlns:p14="http://schemas.microsoft.com/office/powerpoint/2010/main" val="41127626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01E7162-B48E-469C-8FAA-08AB2B534DBB}" type="datetimeFigureOut">
              <a:rPr lang="en-US" smtClean="0"/>
              <a:pPr/>
              <a:t>6/17/2015</a:t>
            </a:fld>
            <a:endParaRPr lang="en-US"/>
          </a:p>
        </p:txBody>
      </p:sp>
      <p:sp>
        <p:nvSpPr>
          <p:cNvPr id="4" name="Slide Image Placeholder 3"/>
          <p:cNvSpPr>
            <a:spLocks noGrp="1" noRot="1" noChangeAspect="1"/>
          </p:cNvSpPr>
          <p:nvPr>
            <p:ph type="sldImg" idx="2"/>
          </p:nvPr>
        </p:nvSpPr>
        <p:spPr>
          <a:xfrm>
            <a:off x="2286000" y="762000"/>
            <a:ext cx="2324100" cy="17430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5800" y="3657600"/>
            <a:ext cx="5623560" cy="4941570"/>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740D1B8-3F0B-4C52-952E-7284774A7668}" type="slidenum">
              <a:rPr lang="en-US" smtClean="0"/>
              <a:pPr/>
              <a:t>‹#›</a:t>
            </a:fld>
            <a:endParaRPr lang="en-US"/>
          </a:p>
        </p:txBody>
      </p:sp>
    </p:spTree>
    <p:extLst>
      <p:ext uri="{BB962C8B-B14F-4D97-AF65-F5344CB8AC3E}">
        <p14:creationId xmlns:p14="http://schemas.microsoft.com/office/powerpoint/2010/main" val="3254455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omputer.howstuffworks.com/operating-system.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a:t>
            </a:fld>
            <a:endParaRPr lang="en-US"/>
          </a:p>
        </p:txBody>
      </p:sp>
    </p:spTree>
    <p:extLst>
      <p:ext uri="{BB962C8B-B14F-4D97-AF65-F5344CB8AC3E}">
        <p14:creationId xmlns:p14="http://schemas.microsoft.com/office/powerpoint/2010/main" val="962065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Nowadays there is a convergence of these two types (think VoIP) of communication</a:t>
            </a:r>
            <a:r>
              <a:rPr lang="en-US" sz="1200" b="0" i="0" kern="1200" baseline="0" dirty="0" smtClean="0">
                <a:solidFill>
                  <a:schemeClr val="tx1"/>
                </a:solidFill>
                <a:effectLst/>
                <a:latin typeface="+mn-lt"/>
                <a:ea typeface="+mn-ea"/>
                <a:cs typeface="+mn-cs"/>
              </a:rPr>
              <a:t> switching but primarily packet switching has traditionally been for data and circuit switching has been for voice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11</a:t>
            </a:fld>
            <a:endParaRPr lang="en-US"/>
          </a:p>
        </p:txBody>
      </p:sp>
    </p:spTree>
    <p:extLst>
      <p:ext uri="{BB962C8B-B14F-4D97-AF65-F5344CB8AC3E}">
        <p14:creationId xmlns:p14="http://schemas.microsoft.com/office/powerpoint/2010/main" val="14624131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6690B9EF-70C0-4E43-A930-97FAD070B284}" type="slidenum">
              <a:rPr lang="en-US" smtClean="0"/>
              <a:pPr/>
              <a:t>102</a:t>
            </a:fld>
            <a:endParaRPr lang="en-US" smtClean="0"/>
          </a:p>
        </p:txBody>
      </p:sp>
      <p:sp>
        <p:nvSpPr>
          <p:cNvPr id="51203" name="Rectangle 2"/>
          <p:cNvSpPr>
            <a:spLocks noGrp="1" noChangeArrowheads="1"/>
          </p:cNvSpPr>
          <p:nvPr>
            <p:ph type="body" idx="1"/>
          </p:nvPr>
        </p:nvSpPr>
        <p:spPr>
          <a:xfrm>
            <a:off x="934113" y="3796645"/>
            <a:ext cx="5142177" cy="4801910"/>
          </a:xfrm>
          <a:noFill/>
          <a:ln/>
        </p:spPr>
        <p:txBody>
          <a:bodyPr lIns="93800" tIns="46902" rIns="93800" bIns="46902"/>
          <a:lstStyle/>
          <a:p>
            <a:pPr eaLnBrk="1" hangingPunct="1"/>
            <a:r>
              <a:rPr lang="en-US" sz="1200" b="1" i="0" kern="1200" dirty="0" smtClean="0">
                <a:solidFill>
                  <a:schemeClr val="tx1"/>
                </a:solidFill>
                <a:effectLst/>
                <a:latin typeface="+mn-lt"/>
                <a:ea typeface="+mn-ea"/>
                <a:cs typeface="+mn-cs"/>
              </a:rPr>
              <a:t>Frame relay</a:t>
            </a:r>
            <a:r>
              <a:rPr lang="en-US" sz="1200" b="0" i="0" kern="1200" dirty="0" smtClean="0">
                <a:solidFill>
                  <a:schemeClr val="tx1"/>
                </a:solidFill>
                <a:effectLst/>
                <a:latin typeface="+mn-lt"/>
                <a:ea typeface="+mn-ea"/>
                <a:cs typeface="+mn-cs"/>
              </a:rPr>
              <a:t> is a standardized </a:t>
            </a:r>
            <a:r>
              <a:rPr lang="en-US" sz="1200" b="0" i="0" u="none" strike="noStrike" kern="1200" dirty="0" smtClean="0">
                <a:solidFill>
                  <a:schemeClr val="tx1"/>
                </a:solidFill>
                <a:effectLst/>
                <a:latin typeface="+mn-lt"/>
                <a:ea typeface="+mn-ea"/>
                <a:cs typeface="+mn-cs"/>
              </a:rPr>
              <a:t>wide area network</a:t>
            </a:r>
            <a:r>
              <a:rPr lang="en-US" sz="1200" b="0" i="0" kern="1200" dirty="0" smtClean="0">
                <a:solidFill>
                  <a:schemeClr val="tx1"/>
                </a:solidFill>
                <a:effectLst/>
                <a:latin typeface="+mn-lt"/>
                <a:ea typeface="+mn-ea"/>
                <a:cs typeface="+mn-cs"/>
              </a:rPr>
              <a:t> technology that </a:t>
            </a:r>
            <a:r>
              <a:rPr lang="en-US" sz="1200" b="1" i="0" kern="1200" dirty="0" smtClean="0">
                <a:solidFill>
                  <a:schemeClr val="tx1"/>
                </a:solidFill>
                <a:effectLst/>
                <a:latin typeface="+mn-lt"/>
                <a:ea typeface="+mn-ea"/>
                <a:cs typeface="+mn-cs"/>
              </a:rPr>
              <a:t>specifies the physical and logical link layers </a:t>
            </a:r>
            <a:r>
              <a:rPr lang="en-US" sz="1200" b="0" i="0" kern="1200" dirty="0" smtClean="0">
                <a:solidFill>
                  <a:schemeClr val="tx1"/>
                </a:solidFill>
                <a:effectLst/>
                <a:latin typeface="+mn-lt"/>
                <a:ea typeface="+mn-ea"/>
                <a:cs typeface="+mn-cs"/>
              </a:rPr>
              <a:t>of digital telecommunications channels using </a:t>
            </a:r>
            <a:r>
              <a:rPr lang="en-US" sz="1200" b="0" i="0" u="none" strike="noStrike" kern="1200" dirty="0" smtClean="0">
                <a:solidFill>
                  <a:schemeClr val="tx1"/>
                </a:solidFill>
                <a:effectLst/>
                <a:latin typeface="+mn-lt"/>
                <a:ea typeface="+mn-ea"/>
                <a:cs typeface="+mn-cs"/>
              </a:rPr>
              <a:t>packet switching</a:t>
            </a:r>
            <a:r>
              <a:rPr lang="en-US" sz="1200" b="0" i="0" kern="1200" dirty="0" smtClean="0">
                <a:solidFill>
                  <a:schemeClr val="tx1"/>
                </a:solidFill>
                <a:effectLst/>
                <a:latin typeface="+mn-lt"/>
                <a:ea typeface="+mn-ea"/>
                <a:cs typeface="+mn-cs"/>
              </a:rPr>
              <a:t> methodologies</a:t>
            </a:r>
          </a:p>
          <a:p>
            <a:pPr eaLnBrk="1" hangingPunct="1"/>
            <a:r>
              <a:rPr lang="en-US" sz="1200" b="0" i="0" kern="1200" dirty="0" smtClean="0">
                <a:solidFill>
                  <a:schemeClr val="tx1"/>
                </a:solidFill>
                <a:effectLst/>
                <a:latin typeface="+mn-lt"/>
                <a:ea typeface="+mn-ea"/>
                <a:cs typeface="+mn-cs"/>
              </a:rPr>
              <a:t>Frame relay puts data in a variable-size unit called a </a:t>
            </a:r>
            <a:r>
              <a:rPr lang="en-US" sz="1200" b="0" i="0" u="none" strike="noStrike" kern="1200" dirty="0" smtClean="0">
                <a:solidFill>
                  <a:schemeClr val="tx1"/>
                </a:solidFill>
                <a:effectLst/>
                <a:latin typeface="+mn-lt"/>
                <a:ea typeface="+mn-ea"/>
                <a:cs typeface="+mn-cs"/>
              </a:rPr>
              <a:t>frame</a:t>
            </a:r>
            <a:r>
              <a:rPr lang="en-US" sz="1200" b="0" i="0" kern="1200" dirty="0" smtClean="0">
                <a:solidFill>
                  <a:schemeClr val="tx1"/>
                </a:solidFill>
                <a:effectLst/>
                <a:latin typeface="+mn-lt"/>
                <a:ea typeface="+mn-ea"/>
                <a:cs typeface="+mn-cs"/>
              </a:rPr>
              <a:t> and leaves any necessary error correction (retransmission of data) up to the end-points, which speeds up overall data transmission. For most services, the network provides a permanent virtual circuit (</a:t>
            </a:r>
            <a:r>
              <a:rPr lang="en-US" sz="1200" b="0" i="0" u="none" strike="noStrike" kern="1200" dirty="0" smtClean="0">
                <a:solidFill>
                  <a:schemeClr val="tx1"/>
                </a:solidFill>
                <a:effectLst/>
                <a:latin typeface="+mn-lt"/>
                <a:ea typeface="+mn-ea"/>
                <a:cs typeface="+mn-cs"/>
              </a:rPr>
              <a:t>PVC</a:t>
            </a:r>
            <a:r>
              <a:rPr lang="en-US" sz="1200" b="0" i="0" kern="1200" dirty="0" smtClean="0">
                <a:solidFill>
                  <a:schemeClr val="tx1"/>
                </a:solidFill>
                <a:effectLst/>
                <a:latin typeface="+mn-lt"/>
                <a:ea typeface="+mn-ea"/>
                <a:cs typeface="+mn-cs"/>
              </a:rPr>
              <a:t>), which means that the customer sees a </a:t>
            </a:r>
            <a:r>
              <a:rPr lang="en-US" sz="1200" b="0" i="0" kern="1200" dirty="0" err="1" smtClean="0">
                <a:solidFill>
                  <a:schemeClr val="tx1"/>
                </a:solidFill>
                <a:effectLst/>
                <a:latin typeface="+mn-lt"/>
                <a:ea typeface="+mn-ea"/>
                <a:cs typeface="+mn-cs"/>
              </a:rPr>
              <a:t>continous</a:t>
            </a:r>
            <a:r>
              <a:rPr lang="en-US" sz="1200" b="0" i="0" kern="1200" dirty="0" smtClean="0">
                <a:solidFill>
                  <a:schemeClr val="tx1"/>
                </a:solidFill>
                <a:effectLst/>
                <a:latin typeface="+mn-lt"/>
                <a:ea typeface="+mn-ea"/>
                <a:cs typeface="+mn-cs"/>
              </a:rPr>
              <a:t>, dedicated connection without having to pay for a full-time leased line, while the service provider figures out the route each frame travels to its destination and can charge based on usage.</a:t>
            </a:r>
            <a:endParaRPr lang="en-US" dirty="0" smtClean="0"/>
          </a:p>
        </p:txBody>
      </p:sp>
      <p:sp>
        <p:nvSpPr>
          <p:cNvPr id="51204" name="Rectangle 3"/>
          <p:cNvSpPr>
            <a:spLocks noGrp="1" noRot="1" noChangeAspect="1" noChangeArrowheads="1" noTextEdit="1"/>
          </p:cNvSpPr>
          <p:nvPr>
            <p:ph type="sldImg"/>
          </p:nvPr>
        </p:nvSpPr>
        <p:spPr>
          <a:xfrm>
            <a:off x="1484313" y="712788"/>
            <a:ext cx="3817937" cy="2862262"/>
          </a:xfrm>
          <a:ln w="12700" cap="flat">
            <a:solidFill>
              <a:schemeClr val="tx1"/>
            </a:solidFill>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103</a:t>
            </a:fld>
            <a:endParaRPr lang="en-US"/>
          </a:p>
        </p:txBody>
      </p:sp>
    </p:spTree>
    <p:extLst>
      <p:ext uri="{BB962C8B-B14F-4D97-AF65-F5344CB8AC3E}">
        <p14:creationId xmlns:p14="http://schemas.microsoft.com/office/powerpoint/2010/main" val="37929026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MPLS can be considered a </a:t>
            </a:r>
            <a:r>
              <a:rPr lang="en-US" dirty="0" smtClean="0"/>
              <a:t>Layer 2.5 networking protocol.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MPLS was created in the late 1990’s to avoid having </a:t>
            </a:r>
            <a:r>
              <a:rPr lang="en-US" sz="1200" b="1" i="0" u="none" strike="noStrike" kern="1200" dirty="0" smtClean="0">
                <a:solidFill>
                  <a:schemeClr val="tx1"/>
                </a:solidFill>
                <a:effectLst/>
                <a:latin typeface="+mn-lt"/>
                <a:ea typeface="+mn-ea"/>
                <a:cs typeface="+mn-cs"/>
              </a:rPr>
              <a:t>routers</a:t>
            </a:r>
            <a:r>
              <a:rPr lang="en-US" sz="1200" b="1" i="0" kern="1200" dirty="0" smtClean="0">
                <a:solidFill>
                  <a:schemeClr val="tx1"/>
                </a:solidFill>
                <a:effectLst/>
                <a:latin typeface="+mn-lt"/>
                <a:ea typeface="+mn-ea"/>
                <a:cs typeface="+mn-cs"/>
              </a:rPr>
              <a:t> waste time by having to stop and look up </a:t>
            </a:r>
            <a:r>
              <a:rPr lang="en-US" sz="1200" b="1" i="0" u="none" strike="noStrike" kern="1200" dirty="0" smtClean="0">
                <a:solidFill>
                  <a:schemeClr val="tx1"/>
                </a:solidFill>
                <a:effectLst/>
                <a:latin typeface="+mn-lt"/>
                <a:ea typeface="+mn-ea"/>
                <a:cs typeface="+mn-cs"/>
              </a:rPr>
              <a:t>routing tables</a:t>
            </a:r>
            <a:r>
              <a:rPr lang="en-US" sz="1200" b="0" i="0" kern="1200" dirty="0" smtClean="0">
                <a:solidFill>
                  <a:schemeClr val="tx1"/>
                </a:solidFill>
                <a:effectLst/>
                <a:latin typeface="+mn-lt"/>
                <a:ea typeface="+mn-ea"/>
                <a:cs typeface="+mn-cs"/>
              </a:rPr>
              <a:t>. The protocol allows most </a:t>
            </a:r>
            <a:r>
              <a:rPr lang="en-US" sz="1200" b="0" i="0" u="none" strike="noStrike" kern="1200" dirty="0" smtClean="0">
                <a:solidFill>
                  <a:schemeClr val="tx1"/>
                </a:solidFill>
                <a:effectLst/>
                <a:latin typeface="+mn-lt"/>
                <a:ea typeface="+mn-ea"/>
                <a:cs typeface="+mn-cs"/>
              </a:rPr>
              <a:t>packets </a:t>
            </a:r>
            <a:r>
              <a:rPr lang="en-US" sz="1200" b="0" i="0" kern="1200" dirty="0" smtClean="0">
                <a:solidFill>
                  <a:schemeClr val="tx1"/>
                </a:solidFill>
                <a:effectLst/>
                <a:latin typeface="+mn-lt"/>
                <a:ea typeface="+mn-ea"/>
                <a:cs typeface="+mn-cs"/>
              </a:rPr>
              <a:t>to be forwarded at the </a:t>
            </a:r>
            <a:r>
              <a:rPr lang="en-US" sz="1200" b="0" i="0" u="none" strike="noStrike" kern="1200" dirty="0" smtClean="0">
                <a:solidFill>
                  <a:schemeClr val="tx1"/>
                </a:solidFill>
                <a:effectLst/>
                <a:latin typeface="+mn-lt"/>
                <a:ea typeface="+mn-ea"/>
                <a:cs typeface="+mn-cs"/>
              </a:rPr>
              <a:t>Layer 2</a:t>
            </a:r>
            <a:r>
              <a:rPr lang="en-US" sz="1200" b="0" i="0" u="none" strike="noStrike"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(switching) level rather than at the </a:t>
            </a:r>
            <a:r>
              <a:rPr lang="en-US" sz="1200" b="0" i="0" u="none" strike="noStrike" kern="1200" dirty="0" smtClean="0">
                <a:solidFill>
                  <a:schemeClr val="tx1"/>
                </a:solidFill>
                <a:effectLst/>
                <a:latin typeface="+mn-lt"/>
                <a:ea typeface="+mn-ea"/>
                <a:cs typeface="+mn-cs"/>
              </a:rPr>
              <a:t>Layer 3</a:t>
            </a:r>
            <a:r>
              <a:rPr lang="en-US" sz="1200" b="0" i="0" kern="1200" dirty="0" smtClean="0">
                <a:solidFill>
                  <a:schemeClr val="tx1"/>
                </a:solidFill>
                <a:effectLst/>
                <a:latin typeface="+mn-lt"/>
                <a:ea typeface="+mn-ea"/>
                <a:cs typeface="+mn-cs"/>
              </a:rPr>
              <a:t>(routing) level. Each packet gets labeled at the edge of the </a:t>
            </a:r>
            <a:r>
              <a:rPr lang="en-US" sz="1200" b="0" i="0" u="none" strike="noStrike" kern="1200" dirty="0" smtClean="0">
                <a:solidFill>
                  <a:schemeClr val="tx1"/>
                </a:solidFill>
                <a:effectLst/>
                <a:latin typeface="+mn-lt"/>
                <a:ea typeface="+mn-ea"/>
                <a:cs typeface="+mn-cs"/>
              </a:rPr>
              <a:t>service provider's </a:t>
            </a:r>
            <a:r>
              <a:rPr lang="en-US" sz="1200" b="0" i="0" kern="1200" dirty="0" smtClean="0">
                <a:solidFill>
                  <a:schemeClr val="tx1"/>
                </a:solidFill>
                <a:effectLst/>
                <a:latin typeface="+mn-lt"/>
                <a:ea typeface="+mn-ea"/>
                <a:cs typeface="+mn-cs"/>
              </a:rPr>
              <a:t>network and that label determines which pre-determined path the packet will follow. The paths, which are called label-switched paths (LSPs), allow service providers to decide ahead of time what will be the best way for certain types of traffic to flow within a private or public network. LSPs are virtual links</a:t>
            </a:r>
          </a:p>
          <a:p>
            <a:r>
              <a:rPr lang="en-US" sz="1200" b="0" i="0" kern="1200" dirty="0" smtClean="0">
                <a:solidFill>
                  <a:schemeClr val="tx1"/>
                </a:solidFill>
                <a:effectLst/>
                <a:latin typeface="+mn-lt"/>
                <a:ea typeface="+mn-ea"/>
                <a:cs typeface="+mn-cs"/>
              </a:rPr>
              <a:t>MPLS is protocol-independent. </a:t>
            </a:r>
          </a:p>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104</a:t>
            </a:fld>
            <a:endParaRPr lang="en-US"/>
          </a:p>
        </p:txBody>
      </p:sp>
    </p:spTree>
    <p:extLst>
      <p:ext uri="{BB962C8B-B14F-4D97-AF65-F5344CB8AC3E}">
        <p14:creationId xmlns:p14="http://schemas.microsoft.com/office/powerpoint/2010/main" val="37563258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105</a:t>
            </a:fld>
            <a:endParaRPr lang="en-US"/>
          </a:p>
        </p:txBody>
      </p:sp>
    </p:spTree>
    <p:extLst>
      <p:ext uri="{BB962C8B-B14F-4D97-AF65-F5344CB8AC3E}">
        <p14:creationId xmlns:p14="http://schemas.microsoft.com/office/powerpoint/2010/main" val="1971328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106</a:t>
            </a:fld>
            <a:endParaRPr lang="en-US"/>
          </a:p>
        </p:txBody>
      </p:sp>
    </p:spTree>
    <p:extLst>
      <p:ext uri="{BB962C8B-B14F-4D97-AF65-F5344CB8AC3E}">
        <p14:creationId xmlns:p14="http://schemas.microsoft.com/office/powerpoint/2010/main" val="17258268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107</a:t>
            </a:fld>
            <a:endParaRPr lang="en-US"/>
          </a:p>
        </p:txBody>
      </p:sp>
    </p:spTree>
    <p:extLst>
      <p:ext uri="{BB962C8B-B14F-4D97-AF65-F5344CB8AC3E}">
        <p14:creationId xmlns:p14="http://schemas.microsoft.com/office/powerpoint/2010/main" val="16888934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108</a:t>
            </a:fld>
            <a:endParaRPr lang="en-US"/>
          </a:p>
        </p:txBody>
      </p:sp>
    </p:spTree>
    <p:extLst>
      <p:ext uri="{BB962C8B-B14F-4D97-AF65-F5344CB8AC3E}">
        <p14:creationId xmlns:p14="http://schemas.microsoft.com/office/powerpoint/2010/main" val="19403030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109</a:t>
            </a:fld>
            <a:endParaRPr lang="en-US"/>
          </a:p>
        </p:txBody>
      </p:sp>
    </p:spTree>
    <p:extLst>
      <p:ext uri="{BB962C8B-B14F-4D97-AF65-F5344CB8AC3E}">
        <p14:creationId xmlns:p14="http://schemas.microsoft.com/office/powerpoint/2010/main" val="40931991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110</a:t>
            </a:fld>
            <a:endParaRPr lang="en-US"/>
          </a:p>
        </p:txBody>
      </p:sp>
    </p:spTree>
    <p:extLst>
      <p:ext uri="{BB962C8B-B14F-4D97-AF65-F5344CB8AC3E}">
        <p14:creationId xmlns:p14="http://schemas.microsoft.com/office/powerpoint/2010/main" val="418513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12</a:t>
            </a:fld>
            <a:endParaRPr lang="en-US"/>
          </a:p>
        </p:txBody>
      </p:sp>
    </p:spTree>
    <p:extLst>
      <p:ext uri="{BB962C8B-B14F-4D97-AF65-F5344CB8AC3E}">
        <p14:creationId xmlns:p14="http://schemas.microsoft.com/office/powerpoint/2010/main" val="3400630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13</a:t>
            </a:fld>
            <a:endParaRPr lang="en-US"/>
          </a:p>
        </p:txBody>
      </p:sp>
    </p:spTree>
    <p:extLst>
      <p:ext uri="{BB962C8B-B14F-4D97-AF65-F5344CB8AC3E}">
        <p14:creationId xmlns:p14="http://schemas.microsoft.com/office/powerpoint/2010/main" val="397779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14</a:t>
            </a:fld>
            <a:endParaRPr lang="en-US"/>
          </a:p>
        </p:txBody>
      </p:sp>
    </p:spTree>
    <p:extLst>
      <p:ext uri="{BB962C8B-B14F-4D97-AF65-F5344CB8AC3E}">
        <p14:creationId xmlns:p14="http://schemas.microsoft.com/office/powerpoint/2010/main" val="2321034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15</a:t>
            </a:fld>
            <a:endParaRPr lang="en-US"/>
          </a:p>
        </p:txBody>
      </p:sp>
    </p:spTree>
    <p:extLst>
      <p:ext uri="{BB962C8B-B14F-4D97-AF65-F5344CB8AC3E}">
        <p14:creationId xmlns:p14="http://schemas.microsoft.com/office/powerpoint/2010/main" val="314043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16</a:t>
            </a:fld>
            <a:endParaRPr lang="en-US"/>
          </a:p>
        </p:txBody>
      </p:sp>
    </p:spTree>
    <p:extLst>
      <p:ext uri="{BB962C8B-B14F-4D97-AF65-F5344CB8AC3E}">
        <p14:creationId xmlns:p14="http://schemas.microsoft.com/office/powerpoint/2010/main" val="2300652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17</a:t>
            </a:fld>
            <a:endParaRPr lang="en-US"/>
          </a:p>
        </p:txBody>
      </p:sp>
    </p:spTree>
    <p:extLst>
      <p:ext uri="{BB962C8B-B14F-4D97-AF65-F5344CB8AC3E}">
        <p14:creationId xmlns:p14="http://schemas.microsoft.com/office/powerpoint/2010/main" val="399804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18</a:t>
            </a:fld>
            <a:endParaRPr lang="en-US"/>
          </a:p>
        </p:txBody>
      </p:sp>
    </p:spTree>
    <p:extLst>
      <p:ext uri="{BB962C8B-B14F-4D97-AF65-F5344CB8AC3E}">
        <p14:creationId xmlns:p14="http://schemas.microsoft.com/office/powerpoint/2010/main" val="2859964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19</a:t>
            </a:fld>
            <a:endParaRPr lang="en-US"/>
          </a:p>
        </p:txBody>
      </p:sp>
    </p:spTree>
    <p:extLst>
      <p:ext uri="{BB962C8B-B14F-4D97-AF65-F5344CB8AC3E}">
        <p14:creationId xmlns:p14="http://schemas.microsoft.com/office/powerpoint/2010/main" val="129896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B4CB91-9A7A-49CB-8A34-07D41B466EF2}"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2</a:t>
            </a:fld>
            <a:endParaRPr lang="en-US"/>
          </a:p>
        </p:txBody>
      </p:sp>
    </p:spTree>
    <p:extLst>
      <p:ext uri="{BB962C8B-B14F-4D97-AF65-F5344CB8AC3E}">
        <p14:creationId xmlns:p14="http://schemas.microsoft.com/office/powerpoint/2010/main" val="1072946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20F477C-A66C-4499-A066-48E80153991D}"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Straight through cabling is most</a:t>
            </a:r>
            <a:r>
              <a:rPr lang="en-US" baseline="0" dirty="0" smtClean="0"/>
              <a:t> common.</a:t>
            </a:r>
          </a:p>
          <a:p>
            <a:r>
              <a:rPr lang="en-US" baseline="0" dirty="0" smtClean="0"/>
              <a:t>Cross over cabling is used when connecting two hosts– For Example two computers</a:t>
            </a:r>
          </a:p>
          <a:p>
            <a:r>
              <a:rPr lang="en-US" baseline="0" dirty="0" smtClean="0"/>
              <a:t>Roll over cabling (Cisco console)  is used to</a:t>
            </a:r>
            <a:r>
              <a:rPr lang="en-US" sz="1200" b="0" i="0" kern="1200" dirty="0" smtClean="0">
                <a:solidFill>
                  <a:schemeClr val="tx1"/>
                </a:solidFill>
                <a:effectLst/>
                <a:latin typeface="+mn-lt"/>
                <a:ea typeface="+mn-ea"/>
                <a:cs typeface="+mn-cs"/>
              </a:rPr>
              <a:t> connect to a devices console port to make programming changes to the device. They</a:t>
            </a:r>
            <a:r>
              <a:rPr lang="en-US" sz="1200" b="0" i="0" kern="1200" baseline="0" dirty="0" smtClean="0">
                <a:solidFill>
                  <a:schemeClr val="tx1"/>
                </a:solidFill>
                <a:effectLst/>
                <a:latin typeface="+mn-lt"/>
                <a:ea typeface="+mn-ea"/>
                <a:cs typeface="+mn-cs"/>
              </a:rPr>
              <a:t> are not used to carry data.</a:t>
            </a:r>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22</a:t>
            </a:fld>
            <a:endParaRPr lang="en-US"/>
          </a:p>
        </p:txBody>
      </p:sp>
    </p:spTree>
    <p:extLst>
      <p:ext uri="{BB962C8B-B14F-4D97-AF65-F5344CB8AC3E}">
        <p14:creationId xmlns:p14="http://schemas.microsoft.com/office/powerpoint/2010/main" val="3719785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20F477C-A66C-4499-A066-48E80153991D}"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Information Technology Workbook, Janossy and McFall - Pages 148 through 158</a:t>
            </a:r>
          </a:p>
        </p:txBody>
      </p:sp>
      <p:sp>
        <p:nvSpPr>
          <p:cNvPr id="5" name="Rectangle 7"/>
          <p:cNvSpPr>
            <a:spLocks noGrp="1" noChangeArrowheads="1"/>
          </p:cNvSpPr>
          <p:nvPr>
            <p:ph type="sldNum" sz="quarter" idx="5"/>
          </p:nvPr>
        </p:nvSpPr>
        <p:spPr>
          <a:ln/>
        </p:spPr>
        <p:txBody>
          <a:bodyPr/>
          <a:lstStyle/>
          <a:p>
            <a:fld id="{FF45DF76-B62A-4AC1-A5AD-30350473ED83}" type="slidenum">
              <a:rPr lang="en-US"/>
              <a:pPr/>
              <a:t>24</a:t>
            </a:fld>
            <a:endParaRPr lang="en-US"/>
          </a:p>
        </p:txBody>
      </p:sp>
      <p:sp>
        <p:nvSpPr>
          <p:cNvPr id="722946" name="Rectangle 2"/>
          <p:cNvSpPr>
            <a:spLocks noGrp="1" noRot="1" noChangeAspect="1" noChangeArrowheads="1" noTextEdit="1"/>
          </p:cNvSpPr>
          <p:nvPr>
            <p:ph type="sldImg"/>
          </p:nvPr>
        </p:nvSpPr>
        <p:spPr>
          <a:ln/>
        </p:spPr>
      </p:sp>
      <p:sp>
        <p:nvSpPr>
          <p:cNvPr id="722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Information Technology Workbook, Janossy and McFall - Pages 148 through 158</a:t>
            </a:r>
          </a:p>
        </p:txBody>
      </p:sp>
      <p:sp>
        <p:nvSpPr>
          <p:cNvPr id="5" name="Rectangle 7"/>
          <p:cNvSpPr>
            <a:spLocks noGrp="1" noChangeArrowheads="1"/>
          </p:cNvSpPr>
          <p:nvPr>
            <p:ph type="sldNum" sz="quarter" idx="5"/>
          </p:nvPr>
        </p:nvSpPr>
        <p:spPr>
          <a:ln/>
        </p:spPr>
        <p:txBody>
          <a:bodyPr/>
          <a:lstStyle/>
          <a:p>
            <a:fld id="{D0669361-988C-49D2-B256-AF25D5DDF538}" type="slidenum">
              <a:rPr lang="en-US"/>
              <a:pPr/>
              <a:t>25</a:t>
            </a:fld>
            <a:endParaRPr lang="en-US"/>
          </a:p>
        </p:txBody>
      </p:sp>
      <p:sp>
        <p:nvSpPr>
          <p:cNvPr id="729090" name="Rectangle 2"/>
          <p:cNvSpPr>
            <a:spLocks noGrp="1" noRot="1" noChangeAspect="1" noChangeArrowheads="1" noTextEdit="1"/>
          </p:cNvSpPr>
          <p:nvPr>
            <p:ph type="sldImg"/>
          </p:nvPr>
        </p:nvSpPr>
        <p:spPr>
          <a:ln/>
        </p:spPr>
      </p:sp>
      <p:sp>
        <p:nvSpPr>
          <p:cNvPr id="729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STEP-INDEX MULTIMODE FIBER has a large core, up to 100 microns in diameter. As a result, some of the light rays that make up the digital pulse may travel a direct route, whereas others zigzag as they bounce off the cladding. These alternative pathways cause the different groupings of light rays, referred to as modes, to arrive separately at a receiving point. The pulse, an aggregate of different modes, begins to spread out, losing its well-defined shape. The need to leave spacing between pulses to prevent overlapping limits bandwidth that is, the amount of information that can be sent. Consequently, this type of fiber is best suited for transmission over short distances, in an endoscope, for instance.</a:t>
            </a:r>
          </a:p>
          <a:p>
            <a:r>
              <a:rPr lang="en-US" sz="1200" b="0" i="0" kern="1200" dirty="0" smtClean="0">
                <a:solidFill>
                  <a:schemeClr val="tx1"/>
                </a:solidFill>
                <a:latin typeface="+mn-lt"/>
                <a:ea typeface="+mn-ea"/>
                <a:cs typeface="+mn-cs"/>
              </a:rPr>
              <a:t>GRADED-INDEX MULTIMODE FIBER contains a core in which the refractive index diminishes gradually from the center axis out toward the cladding. The higher refractive index at the center makes the light rays moving down the axis advance more slowly than those near the cladding. Also, rather than zigzagging off the cladding, light in the core curves helically because of the graded index, reducing its travel distance. The shortened path and the higher speed allow light at the periphery to arrive at a receiver at about the same time as the slow but straight rays in the core axis. The result: a digital pulse suffers less dispersion. </a:t>
            </a:r>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27</a:t>
            </a:fld>
            <a:endParaRPr lang="en-US"/>
          </a:p>
        </p:txBody>
      </p:sp>
    </p:spTree>
    <p:extLst>
      <p:ext uri="{BB962C8B-B14F-4D97-AF65-F5344CB8AC3E}">
        <p14:creationId xmlns:p14="http://schemas.microsoft.com/office/powerpoint/2010/main" val="2297907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28</a:t>
            </a:fld>
            <a:endParaRPr lang="en-US"/>
          </a:p>
        </p:txBody>
      </p:sp>
    </p:spTree>
    <p:extLst>
      <p:ext uri="{BB962C8B-B14F-4D97-AF65-F5344CB8AC3E}">
        <p14:creationId xmlns:p14="http://schemas.microsoft.com/office/powerpoint/2010/main" val="3649878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29</a:t>
            </a:fld>
            <a:endParaRPr lang="en-US"/>
          </a:p>
        </p:txBody>
      </p:sp>
    </p:spTree>
    <p:extLst>
      <p:ext uri="{BB962C8B-B14F-4D97-AF65-F5344CB8AC3E}">
        <p14:creationId xmlns:p14="http://schemas.microsoft.com/office/powerpoint/2010/main" val="2593363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Fiber is</a:t>
            </a:r>
            <a:r>
              <a:rPr lang="en-US" baseline="0" dirty="0" smtClean="0"/>
              <a:t> a bad conductor of electricity so it is NOT ideal wherever power is ALSO required.</a:t>
            </a:r>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30</a:t>
            </a:fld>
            <a:endParaRPr lang="en-US"/>
          </a:p>
        </p:txBody>
      </p:sp>
    </p:spTree>
    <p:extLst>
      <p:ext uri="{BB962C8B-B14F-4D97-AF65-F5344CB8AC3E}">
        <p14:creationId xmlns:p14="http://schemas.microsoft.com/office/powerpoint/2010/main" val="3096180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3</a:t>
            </a:fld>
            <a:endParaRPr lang="en-US"/>
          </a:p>
        </p:txBody>
      </p:sp>
    </p:spTree>
    <p:extLst>
      <p:ext uri="{BB962C8B-B14F-4D97-AF65-F5344CB8AC3E}">
        <p14:creationId xmlns:p14="http://schemas.microsoft.com/office/powerpoint/2010/main" val="906977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31</a:t>
            </a:fld>
            <a:endParaRPr lang="en-US"/>
          </a:p>
        </p:txBody>
      </p:sp>
    </p:spTree>
    <p:extLst>
      <p:ext uri="{BB962C8B-B14F-4D97-AF65-F5344CB8AC3E}">
        <p14:creationId xmlns:p14="http://schemas.microsoft.com/office/powerpoint/2010/main" val="2664348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32</a:t>
            </a:fld>
            <a:endParaRPr lang="en-US"/>
          </a:p>
        </p:txBody>
      </p:sp>
    </p:spTree>
    <p:extLst>
      <p:ext uri="{BB962C8B-B14F-4D97-AF65-F5344CB8AC3E}">
        <p14:creationId xmlns:p14="http://schemas.microsoft.com/office/powerpoint/2010/main" val="2080221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B4CB91-9A7A-49CB-8A34-07D41B466EF2}"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rPr>
              <a:t>telephony</a:t>
            </a:r>
            <a:r>
              <a:rPr lang="en-US" sz="1200" b="0" i="0" kern="1200" dirty="0" smtClean="0">
                <a:solidFill>
                  <a:schemeClr val="tx1"/>
                </a:solidFill>
                <a:effectLst/>
                <a:latin typeface="+mn-lt"/>
                <a:ea typeface="+mn-ea"/>
                <a:cs typeface="+mn-cs"/>
              </a:rPr>
              <a:t>, the </a:t>
            </a:r>
            <a:r>
              <a:rPr lang="en-US" sz="1200" b="1" i="0" kern="1200" dirty="0" smtClean="0">
                <a:solidFill>
                  <a:schemeClr val="tx1"/>
                </a:solidFill>
                <a:effectLst/>
                <a:latin typeface="+mn-lt"/>
                <a:ea typeface="+mn-ea"/>
                <a:cs typeface="+mn-cs"/>
              </a:rPr>
              <a:t>demarcation point</a:t>
            </a:r>
            <a:r>
              <a:rPr lang="en-US" sz="1200" b="0" i="0" kern="1200" dirty="0" smtClean="0">
                <a:solidFill>
                  <a:schemeClr val="tx1"/>
                </a:solidFill>
                <a:effectLst/>
                <a:latin typeface="+mn-lt"/>
                <a:ea typeface="+mn-ea"/>
                <a:cs typeface="+mn-cs"/>
              </a:rPr>
              <a:t> is the point at which the </a:t>
            </a:r>
            <a:r>
              <a:rPr lang="en-US" sz="1200" b="0" i="0" u="none" strike="noStrike" kern="1200" dirty="0" smtClean="0">
                <a:solidFill>
                  <a:schemeClr val="tx1"/>
                </a:solidFill>
                <a:effectLst/>
                <a:latin typeface="+mn-lt"/>
                <a:ea typeface="+mn-ea"/>
                <a:cs typeface="+mn-cs"/>
              </a:rPr>
              <a:t>public switched telephone network</a:t>
            </a:r>
            <a:r>
              <a:rPr lang="en-US" sz="1200" b="0" i="0" kern="1200" dirty="0" smtClean="0">
                <a:solidFill>
                  <a:schemeClr val="tx1"/>
                </a:solidFill>
                <a:effectLst/>
                <a:latin typeface="+mn-lt"/>
                <a:ea typeface="+mn-ea"/>
                <a:cs typeface="+mn-cs"/>
              </a:rPr>
              <a:t> ends and connects with the customer's </a:t>
            </a:r>
            <a:r>
              <a:rPr lang="en-US" sz="1200" b="0" i="0" u="none" strike="noStrike" kern="1200" dirty="0" smtClean="0">
                <a:solidFill>
                  <a:schemeClr val="tx1"/>
                </a:solidFill>
                <a:effectLst/>
                <a:latin typeface="+mn-lt"/>
                <a:ea typeface="+mn-ea"/>
                <a:cs typeface="+mn-cs"/>
              </a:rPr>
              <a:t>on-premises wiring</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35</a:t>
            </a:fld>
            <a:endParaRPr lang="en-US"/>
          </a:p>
        </p:txBody>
      </p:sp>
    </p:spTree>
    <p:extLst>
      <p:ext uri="{BB962C8B-B14F-4D97-AF65-F5344CB8AC3E}">
        <p14:creationId xmlns:p14="http://schemas.microsoft.com/office/powerpoint/2010/main" val="2288390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DCE is the Distributed Computing Environment</a:t>
            </a:r>
          </a:p>
        </p:txBody>
      </p:sp>
      <p:sp>
        <p:nvSpPr>
          <p:cNvPr id="4" name="Slide Number Placeholder 3"/>
          <p:cNvSpPr>
            <a:spLocks noGrp="1"/>
          </p:cNvSpPr>
          <p:nvPr>
            <p:ph type="sldNum" sz="quarter" idx="10"/>
          </p:nvPr>
        </p:nvSpPr>
        <p:spPr/>
        <p:txBody>
          <a:bodyPr/>
          <a:lstStyle/>
          <a:p>
            <a:fld id="{4740D1B8-3F0B-4C52-952E-7284774A7668}" type="slidenum">
              <a:rPr lang="en-US" smtClean="0"/>
              <a:pPr/>
              <a:t>36</a:t>
            </a:fld>
            <a:endParaRPr lang="en-US"/>
          </a:p>
        </p:txBody>
      </p:sp>
    </p:spTree>
    <p:extLst>
      <p:ext uri="{BB962C8B-B14F-4D97-AF65-F5344CB8AC3E}">
        <p14:creationId xmlns:p14="http://schemas.microsoft.com/office/powerpoint/2010/main" val="2060742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Also known as the backbone of the network; this is the </a:t>
            </a:r>
            <a:r>
              <a:rPr lang="en-US" sz="1200" b="1" kern="1200" dirty="0" smtClean="0">
                <a:solidFill>
                  <a:schemeClr val="tx1"/>
                </a:solidFill>
                <a:effectLst/>
                <a:latin typeface="+mn-lt"/>
                <a:ea typeface="+mn-ea"/>
                <a:cs typeface="+mn-cs"/>
              </a:rPr>
              <a:t>heart</a:t>
            </a:r>
            <a:r>
              <a:rPr lang="en-US" sz="1200" kern="1200" dirty="0" smtClean="0">
                <a:solidFill>
                  <a:schemeClr val="tx1"/>
                </a:solidFill>
                <a:effectLst/>
                <a:latin typeface="+mn-lt"/>
                <a:ea typeface="+mn-ea"/>
                <a:cs typeface="+mn-cs"/>
              </a:rPr>
              <a:t> of the network and is responsible for switching huge amounts of traffic very reliably. It must offer high reliability, provide redundancy, provide fault tolerance and avoid slowing traffic down by filtering it in any way.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distribution layer allows communication between the core and access layers. Packets are manipulated at this layer. The distribution layer should perform certain services such as security, workgroup access routing between LANs, traffic filtering, and redistribution.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access layer/the desktop layer, this is the point at which end users connect to the network. The access layer allows user access to local segments on the network. Functions performed here include segmenting the network into smaller chunks, sharing bandwidth and local policies for network traffic control.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Breaking networks down into specific layers helps us to understand how they work and also which devices should be performing which functions and features.</a:t>
            </a:r>
          </a:p>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37</a:t>
            </a:fld>
            <a:endParaRPr lang="en-US"/>
          </a:p>
        </p:txBody>
      </p:sp>
    </p:spTree>
    <p:extLst>
      <p:ext uri="{BB962C8B-B14F-4D97-AF65-F5344CB8AC3E}">
        <p14:creationId xmlns:p14="http://schemas.microsoft.com/office/powerpoint/2010/main" val="245725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Enterprise Campus Functional Area</a:t>
            </a:r>
          </a:p>
          <a:p>
            <a:r>
              <a:rPr lang="en-US" sz="1200" b="0" i="0" kern="1200" dirty="0" smtClean="0">
                <a:solidFill>
                  <a:schemeClr val="tx1"/>
                </a:solidFill>
                <a:effectLst/>
                <a:latin typeface="+mn-lt"/>
                <a:ea typeface="+mn-ea"/>
                <a:cs typeface="+mn-cs"/>
              </a:rPr>
              <a:t>The enterprise campus functional area is intended to be the center of the network design, located at a single location where several different core elements are located and are accessed from all other parts of the network.</a:t>
            </a:r>
          </a:p>
          <a:p>
            <a:endParaRPr lang="en-US" dirty="0" smtClean="0"/>
          </a:p>
          <a:p>
            <a:r>
              <a:rPr lang="en-US" sz="1200" b="1" i="0" kern="1200" dirty="0" smtClean="0">
                <a:solidFill>
                  <a:schemeClr val="tx1"/>
                </a:solidFill>
                <a:effectLst/>
                <a:latin typeface="+mn-lt"/>
                <a:ea typeface="+mn-ea"/>
                <a:cs typeface="+mn-cs"/>
              </a:rPr>
              <a:t>Enterprise Edge Functional Area</a:t>
            </a:r>
          </a:p>
          <a:p>
            <a:r>
              <a:rPr lang="en-US" sz="1200" b="0" i="0" kern="1200" dirty="0" smtClean="0">
                <a:solidFill>
                  <a:schemeClr val="tx1"/>
                </a:solidFill>
                <a:effectLst/>
                <a:latin typeface="+mn-lt"/>
                <a:ea typeface="+mn-ea"/>
                <a:cs typeface="+mn-cs"/>
              </a:rPr>
              <a:t>The enterprise edge functional area is responsible for the aggregation of several different off-campus elements as well as the routing of this traffic into the campus core module within the Enterprise Campus Functional area.</a:t>
            </a:r>
          </a:p>
          <a:p>
            <a:endParaRPr lang="en-US" dirty="0" smtClean="0"/>
          </a:p>
          <a:p>
            <a:r>
              <a:rPr lang="en-US" sz="1200" b="1" i="0" kern="1200" dirty="0" smtClean="0">
                <a:solidFill>
                  <a:schemeClr val="tx1"/>
                </a:solidFill>
                <a:effectLst/>
                <a:latin typeface="+mn-lt"/>
                <a:ea typeface="+mn-ea"/>
                <a:cs typeface="+mn-cs"/>
              </a:rPr>
              <a:t>Service Provider Functional Area</a:t>
            </a:r>
          </a:p>
          <a:p>
            <a:r>
              <a:rPr lang="en-US" sz="1200" b="0" i="0" kern="1200" dirty="0" smtClean="0">
                <a:solidFill>
                  <a:schemeClr val="tx1"/>
                </a:solidFill>
                <a:effectLst/>
                <a:latin typeface="+mn-lt"/>
                <a:ea typeface="+mn-ea"/>
                <a:cs typeface="+mn-cs"/>
              </a:rPr>
              <a:t>The service provider functional area is responsible for connectivity into Service Provider networks. This includes a number of different connectivity options, from Internet access through Public Switched Telephone Network (PSTN) access.</a:t>
            </a:r>
          </a:p>
          <a:p>
            <a:endParaRPr lang="en-US" dirty="0" smtClean="0"/>
          </a:p>
          <a:p>
            <a:r>
              <a:rPr lang="en-US" sz="1200" b="1" i="0" kern="1200" dirty="0" smtClean="0">
                <a:solidFill>
                  <a:schemeClr val="tx1"/>
                </a:solidFill>
                <a:effectLst/>
                <a:latin typeface="+mn-lt"/>
                <a:ea typeface="+mn-ea"/>
                <a:cs typeface="+mn-cs"/>
              </a:rPr>
              <a:t>Remote Functional Area</a:t>
            </a:r>
          </a:p>
          <a:p>
            <a:r>
              <a:rPr lang="en-US" sz="1200" b="0" i="0" kern="1200" dirty="0" smtClean="0">
                <a:solidFill>
                  <a:schemeClr val="tx1"/>
                </a:solidFill>
                <a:effectLst/>
                <a:latin typeface="+mn-lt"/>
                <a:ea typeface="+mn-ea"/>
                <a:cs typeface="+mn-cs"/>
              </a:rPr>
              <a:t>The remote functional area is responsible for connectivity of a number of different remote functional elements, including enterprise branches (connecting through a service provider), enterprise data centers, and enterprise teleworkers.</a:t>
            </a:r>
          </a:p>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38</a:t>
            </a:fld>
            <a:endParaRPr lang="en-US"/>
          </a:p>
        </p:txBody>
      </p:sp>
    </p:spTree>
    <p:extLst>
      <p:ext uri="{BB962C8B-B14F-4D97-AF65-F5344CB8AC3E}">
        <p14:creationId xmlns:p14="http://schemas.microsoft.com/office/powerpoint/2010/main" val="2465820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Hub</a:t>
            </a:r>
            <a:r>
              <a:rPr lang="en-US" sz="1200" b="0" i="0" kern="1200" dirty="0" smtClean="0">
                <a:solidFill>
                  <a:schemeClr val="tx1"/>
                </a:solidFill>
                <a:effectLst/>
                <a:latin typeface="+mn-lt"/>
                <a:ea typeface="+mn-ea"/>
                <a:cs typeface="+mn-cs"/>
              </a:rPr>
              <a:t> is the least expensive, least intelligent, and least complicated. Its job is very simple – anything that comes in one port is sent out to the others.</a:t>
            </a:r>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39</a:t>
            </a:fld>
            <a:endParaRPr lang="en-US"/>
          </a:p>
        </p:txBody>
      </p:sp>
    </p:spTree>
    <p:extLst>
      <p:ext uri="{BB962C8B-B14F-4D97-AF65-F5344CB8AC3E}">
        <p14:creationId xmlns:p14="http://schemas.microsoft.com/office/powerpoint/2010/main" val="2163186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606425"/>
            <a:ext cx="4649788"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1B3E3E-6E2F-47BB-A184-0698925068A0}" type="slidenum">
              <a:rPr lang="en-US" smtClean="0"/>
              <a:pPr/>
              <a:t>40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41</a:t>
            </a:fld>
            <a:endParaRPr lang="en-US"/>
          </a:p>
        </p:txBody>
      </p:sp>
    </p:spTree>
    <p:extLst>
      <p:ext uri="{BB962C8B-B14F-4D97-AF65-F5344CB8AC3E}">
        <p14:creationId xmlns:p14="http://schemas.microsoft.com/office/powerpoint/2010/main" val="481967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than half (54%) of the respondents in the Global</a:t>
            </a:r>
            <a:r>
              <a:rPr lang="en-US" baseline="0" dirty="0" smtClean="0"/>
              <a:t> </a:t>
            </a:r>
            <a:r>
              <a:rPr lang="en-US" dirty="0" smtClean="0"/>
              <a:t>Market Pulse Survey acknowledged that the current</a:t>
            </a:r>
          </a:p>
          <a:p>
            <a:r>
              <a:rPr lang="en-US" dirty="0" smtClean="0"/>
              <a:t>value of IT is largely defined by its role as the owner</a:t>
            </a:r>
            <a:r>
              <a:rPr lang="en-US" baseline="0" dirty="0" smtClean="0"/>
              <a:t> </a:t>
            </a:r>
            <a:r>
              <a:rPr lang="en-US" dirty="0" smtClean="0"/>
              <a:t>and operator of the IT infrastructure. </a:t>
            </a:r>
          </a:p>
          <a:p>
            <a:r>
              <a:rPr lang="en-US" dirty="0" smtClean="0"/>
              <a:t>Within two years,</a:t>
            </a:r>
            <a:r>
              <a:rPr lang="en-US" baseline="0" dirty="0" smtClean="0"/>
              <a:t> </a:t>
            </a:r>
            <a:r>
              <a:rPr lang="en-US" dirty="0" smtClean="0"/>
              <a:t>however, respondents believe the primary value of IT will come from managing the IT supply chain. </a:t>
            </a:r>
          </a:p>
          <a:p>
            <a:r>
              <a:rPr lang="en-US" dirty="0" smtClean="0"/>
              <a:t>This</a:t>
            </a:r>
            <a:r>
              <a:rPr lang="en-US" baseline="0" dirty="0" smtClean="0"/>
              <a:t> </a:t>
            </a:r>
            <a:r>
              <a:rPr lang="en-US" dirty="0" smtClean="0"/>
              <a:t>explains why nearly three-quarters (72%) of IT managers</a:t>
            </a:r>
            <a:r>
              <a:rPr lang="en-US" baseline="0" dirty="0" smtClean="0"/>
              <a:t> </a:t>
            </a:r>
            <a:r>
              <a:rPr lang="en-US" dirty="0" smtClean="0"/>
              <a:t>say their IT organizations are focusing more time</a:t>
            </a:r>
          </a:p>
          <a:p>
            <a:r>
              <a:rPr lang="en-US" dirty="0" smtClean="0"/>
              <a:t>on managing outsourced IT or cloud services providers than they were five years ago.</a:t>
            </a:r>
          </a:p>
        </p:txBody>
      </p:sp>
      <p:sp>
        <p:nvSpPr>
          <p:cNvPr id="4" name="Slide Number Placeholder 3"/>
          <p:cNvSpPr>
            <a:spLocks noGrp="1"/>
          </p:cNvSpPr>
          <p:nvPr>
            <p:ph type="sldNum" sz="quarter" idx="10"/>
          </p:nvPr>
        </p:nvSpPr>
        <p:spPr/>
        <p:txBody>
          <a:bodyPr/>
          <a:lstStyle/>
          <a:p>
            <a:fld id="{13ECF5FF-C495-471B-A379-C8C280048831}" type="slidenum">
              <a:rPr lang="en-US" smtClean="0"/>
              <a:pPr/>
              <a:t>4</a:t>
            </a:fld>
            <a:endParaRPr lang="en-US" dirty="0"/>
          </a:p>
        </p:txBody>
      </p:sp>
    </p:spTree>
    <p:extLst>
      <p:ext uri="{BB962C8B-B14F-4D97-AF65-F5344CB8AC3E}">
        <p14:creationId xmlns:p14="http://schemas.microsoft.com/office/powerpoint/2010/main" val="2820923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606425"/>
            <a:ext cx="4649788"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1B3E3E-6E2F-47BB-A184-0698925068A0}" type="slidenum">
              <a:rPr lang="en-US" smtClean="0"/>
              <a:pPr/>
              <a:t>42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606425"/>
            <a:ext cx="4649788" cy="3486150"/>
          </a:xfrm>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800" dirty="0" smtClean="0"/>
              <a:t>A collision domain is, as the name implies, a part of a network where packet collisions can occur. A collision occurs when two devices send a packet at the same time on the shared network segment. The packets collide and both devices must send the packets again, which reduces network efficiency.</a:t>
            </a:r>
          </a:p>
          <a:p>
            <a:endParaRPr lang="en-US" dirty="0"/>
          </a:p>
        </p:txBody>
      </p:sp>
      <p:sp>
        <p:nvSpPr>
          <p:cNvPr id="4" name="Slide Number Placeholder 3"/>
          <p:cNvSpPr>
            <a:spLocks noGrp="1"/>
          </p:cNvSpPr>
          <p:nvPr>
            <p:ph type="sldNum" sz="quarter" idx="10"/>
          </p:nvPr>
        </p:nvSpPr>
        <p:spPr/>
        <p:txBody>
          <a:bodyPr/>
          <a:lstStyle/>
          <a:p>
            <a:pPr>
              <a:defRPr/>
            </a:pPr>
            <a:fld id="{6C1DC133-67CA-4328-98C3-49B092BEF5E8}" type="slidenum">
              <a:rPr lang="en-US" smtClean="0"/>
              <a:pPr>
                <a:defRPr/>
              </a:pPr>
              <a:t>43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606425"/>
            <a:ext cx="4649788" cy="3486150"/>
          </a:xfrm>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effectLst/>
                <a:latin typeface="+mn-lt"/>
                <a:ea typeface="+mn-ea"/>
                <a:cs typeface="+mn-cs"/>
              </a:rPr>
              <a:t>Connect two parts of the same network.</a:t>
            </a:r>
            <a:r>
              <a:rPr lang="en-US" dirty="0" smtClean="0"/>
              <a:t/>
            </a:r>
            <a:br>
              <a:rPr lang="en-US" dirty="0" smtClean="0"/>
            </a:br>
            <a:r>
              <a:rPr lang="en-US" sz="1200" b="0" i="0" kern="1200" dirty="0" smtClean="0">
                <a:solidFill>
                  <a:schemeClr val="tx1"/>
                </a:solidFill>
                <a:effectLst/>
                <a:latin typeface="+mn-lt"/>
                <a:ea typeface="+mn-ea"/>
                <a:cs typeface="+mn-cs"/>
              </a:rPr>
              <a:t>Read only the destination address of each Ethernet packet or Token Ring frame for maximum speed and efficiency.</a:t>
            </a:r>
            <a:endParaRPr lang="en-US" dirty="0"/>
          </a:p>
        </p:txBody>
      </p:sp>
      <p:sp>
        <p:nvSpPr>
          <p:cNvPr id="4" name="Slide Number Placeholder 3"/>
          <p:cNvSpPr>
            <a:spLocks noGrp="1"/>
          </p:cNvSpPr>
          <p:nvPr>
            <p:ph type="sldNum" sz="quarter" idx="10"/>
          </p:nvPr>
        </p:nvSpPr>
        <p:spPr/>
        <p:txBody>
          <a:bodyPr/>
          <a:lstStyle/>
          <a:p>
            <a:fld id="{B41B3E3E-6E2F-47BB-A184-0698925068A0}" type="slidenum">
              <a:rPr lang="en-US" smtClean="0"/>
              <a:pPr/>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45</a:t>
            </a:fld>
            <a:endParaRPr lang="en-US"/>
          </a:p>
        </p:txBody>
      </p:sp>
    </p:spTree>
    <p:extLst>
      <p:ext uri="{BB962C8B-B14F-4D97-AF65-F5344CB8AC3E}">
        <p14:creationId xmlns:p14="http://schemas.microsoft.com/office/powerpoint/2010/main" val="2395095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46</a:t>
            </a:fld>
            <a:endParaRPr lang="en-US"/>
          </a:p>
        </p:txBody>
      </p:sp>
    </p:spTree>
    <p:extLst>
      <p:ext uri="{BB962C8B-B14F-4D97-AF65-F5344CB8AC3E}">
        <p14:creationId xmlns:p14="http://schemas.microsoft.com/office/powerpoint/2010/main" val="4113238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47</a:t>
            </a:fld>
            <a:endParaRPr lang="en-US"/>
          </a:p>
        </p:txBody>
      </p:sp>
    </p:spTree>
    <p:extLst>
      <p:ext uri="{BB962C8B-B14F-4D97-AF65-F5344CB8AC3E}">
        <p14:creationId xmlns:p14="http://schemas.microsoft.com/office/powerpoint/2010/main" val="3246624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48</a:t>
            </a:fld>
            <a:endParaRPr lang="en-US"/>
          </a:p>
        </p:txBody>
      </p:sp>
    </p:spTree>
    <p:extLst>
      <p:ext uri="{BB962C8B-B14F-4D97-AF65-F5344CB8AC3E}">
        <p14:creationId xmlns:p14="http://schemas.microsoft.com/office/powerpoint/2010/main" val="3014617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A428A35-79E8-4395-800C-45791681877D}" type="slidenum">
              <a:rPr lang="en-US" smtClean="0"/>
              <a:pPr>
                <a:defRPr/>
              </a:pPr>
              <a:t>49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A428A35-79E8-4395-800C-45791681877D}" type="slidenum">
              <a:rPr lang="en-US" smtClean="0"/>
              <a:pPr>
                <a:defRPr/>
              </a:pPr>
              <a:t>50</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A428A35-79E8-4395-800C-45791681877D}" type="slidenum">
              <a:rPr lang="en-US" smtClean="0"/>
              <a:pPr>
                <a:defRPr/>
              </a:pPr>
              <a:t>51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3ECF5FF-C495-471B-A379-C8C280048831}" type="slidenum">
              <a:rPr lang="en-US" smtClean="0"/>
              <a:pPr/>
              <a:t>5</a:t>
            </a:fld>
            <a:endParaRPr lang="en-US" dirty="0"/>
          </a:p>
        </p:txBody>
      </p:sp>
    </p:spTree>
    <p:extLst>
      <p:ext uri="{BB962C8B-B14F-4D97-AF65-F5344CB8AC3E}">
        <p14:creationId xmlns:p14="http://schemas.microsoft.com/office/powerpoint/2010/main" val="2820923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Information Technology Workbook, Janossy and McFall - Pages 148 through 158</a:t>
            </a:r>
          </a:p>
        </p:txBody>
      </p:sp>
      <p:sp>
        <p:nvSpPr>
          <p:cNvPr id="5" name="Rectangle 7"/>
          <p:cNvSpPr>
            <a:spLocks noGrp="1" noChangeArrowheads="1"/>
          </p:cNvSpPr>
          <p:nvPr>
            <p:ph type="sldNum" sz="quarter" idx="5"/>
          </p:nvPr>
        </p:nvSpPr>
        <p:spPr>
          <a:ln/>
        </p:spPr>
        <p:txBody>
          <a:bodyPr/>
          <a:lstStyle/>
          <a:p>
            <a:fld id="{7929713D-827F-480E-9A05-0D258310EB33}" type="slidenum">
              <a:rPr lang="en-US"/>
              <a:pPr/>
              <a:t>52</a:t>
            </a:fld>
            <a:endParaRPr lang="en-US"/>
          </a:p>
        </p:txBody>
      </p:sp>
      <p:sp>
        <p:nvSpPr>
          <p:cNvPr id="785410" name="Rectangle 2"/>
          <p:cNvSpPr>
            <a:spLocks noGrp="1" noRot="1" noChangeAspect="1" noChangeArrowheads="1" noTextEdit="1"/>
          </p:cNvSpPr>
          <p:nvPr>
            <p:ph type="sldImg"/>
          </p:nvPr>
        </p:nvSpPr>
        <p:spPr>
          <a:ln/>
        </p:spPr>
      </p:sp>
      <p:sp>
        <p:nvSpPr>
          <p:cNvPr id="78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913D37-1042-4C8B-96AA-D2D17FE97F5D}" type="slidenum">
              <a:rPr lang="en-US" smtClean="0"/>
              <a:pPr/>
              <a:t>53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Single central connection point for multiple </a:t>
            </a:r>
            <a:r>
              <a:rPr lang="en-US" dirty="0" err="1" smtClean="0"/>
              <a:t>subnetworks</a:t>
            </a:r>
            <a:r>
              <a:rPr lang="en-US" dirty="0" smtClean="0"/>
              <a:t>. Uses</a:t>
            </a:r>
            <a:r>
              <a:rPr lang="en-US" baseline="0" dirty="0" smtClean="0"/>
              <a:t> a router or switch</a:t>
            </a:r>
          </a:p>
          <a:p>
            <a:pPr eaLnBrk="1" hangingPunct="1"/>
            <a:r>
              <a:rPr lang="en-US" dirty="0" smtClean="0"/>
              <a:t>Router with multiprocessors</a:t>
            </a:r>
          </a:p>
          <a:p>
            <a:pPr eaLnBrk="1" hangingPunct="1"/>
            <a:endParaRPr lang="en-US" dirty="0" smtClean="0"/>
          </a:p>
          <a:p>
            <a:pPr eaLnBrk="1" hangingPunct="1"/>
            <a:r>
              <a:rPr lang="en-US" dirty="0" smtClean="0"/>
              <a:t>Risks are</a:t>
            </a:r>
            <a:r>
              <a:rPr lang="en-US" baseline="0" dirty="0" smtClean="0"/>
              <a:t> </a:t>
            </a:r>
          </a:p>
          <a:p>
            <a:pPr eaLnBrk="1" hangingPunct="1"/>
            <a:r>
              <a:rPr lang="en-US" baseline="0" dirty="0" smtClean="0"/>
              <a:t>	C</a:t>
            </a:r>
            <a:r>
              <a:rPr lang="en-US" dirty="0" smtClean="0"/>
              <a:t>entral router failure</a:t>
            </a:r>
          </a:p>
          <a:p>
            <a:pPr eaLnBrk="1" hangingPunct="1"/>
            <a:r>
              <a:rPr lang="en-US" dirty="0" smtClean="0"/>
              <a:t>	Routers may slow data transmission</a:t>
            </a:r>
          </a:p>
          <a:p>
            <a:pPr eaLnBrk="1" hangingPunct="1"/>
            <a:r>
              <a:rPr lang="en-US" dirty="0" smtClean="0"/>
              <a:t>Advantages</a:t>
            </a:r>
          </a:p>
          <a:p>
            <a:pPr lvl="1" eaLnBrk="1" hangingPunct="1"/>
            <a:r>
              <a:rPr lang="en-US" dirty="0" smtClean="0"/>
              <a:t>Interconnect different sub network types</a:t>
            </a:r>
          </a:p>
          <a:p>
            <a:pPr lvl="1" eaLnBrk="1" hangingPunct="1"/>
            <a:r>
              <a:rPr lang="en-US" dirty="0" smtClean="0"/>
              <a:t>Central management</a:t>
            </a:r>
          </a:p>
          <a:p>
            <a:endParaRPr lang="en-US" dirty="0"/>
          </a:p>
        </p:txBody>
      </p:sp>
      <p:sp>
        <p:nvSpPr>
          <p:cNvPr id="4" name="Slide Number Placeholder 3"/>
          <p:cNvSpPr>
            <a:spLocks noGrp="1"/>
          </p:cNvSpPr>
          <p:nvPr>
            <p:ph type="sldNum" sz="quarter" idx="10"/>
          </p:nvPr>
        </p:nvSpPr>
        <p:spPr/>
        <p:txBody>
          <a:bodyPr/>
          <a:lstStyle/>
          <a:p>
            <a:fld id="{A9913D37-1042-4C8B-96AA-D2D17FE97F5D}" type="slidenum">
              <a:rPr lang="en-US" smtClean="0"/>
              <a:pPr/>
              <a:t>54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55</a:t>
            </a:fld>
            <a:endParaRPr lang="en-US"/>
          </a:p>
        </p:txBody>
      </p:sp>
    </p:spTree>
    <p:extLst>
      <p:ext uri="{BB962C8B-B14F-4D97-AF65-F5344CB8AC3E}">
        <p14:creationId xmlns:p14="http://schemas.microsoft.com/office/powerpoint/2010/main" val="1429289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56</a:t>
            </a:fld>
            <a:endParaRPr lang="en-US"/>
          </a:p>
        </p:txBody>
      </p:sp>
    </p:spTree>
    <p:extLst>
      <p:ext uri="{BB962C8B-B14F-4D97-AF65-F5344CB8AC3E}">
        <p14:creationId xmlns:p14="http://schemas.microsoft.com/office/powerpoint/2010/main" val="25662128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57</a:t>
            </a:fld>
            <a:endParaRPr lang="en-US"/>
          </a:p>
        </p:txBody>
      </p:sp>
    </p:spTree>
    <p:extLst>
      <p:ext uri="{BB962C8B-B14F-4D97-AF65-F5344CB8AC3E}">
        <p14:creationId xmlns:p14="http://schemas.microsoft.com/office/powerpoint/2010/main" val="381046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9B8A76E8-E532-4BB9-9AE6-425536BAB003}" type="slidenum">
              <a:rPr lang="en-US" smtClean="0"/>
              <a:pPr/>
              <a:t>58</a:t>
            </a:fld>
            <a:endParaRPr lang="en-US"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s-EC"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Continuum of electromagnetic waves</a:t>
            </a:r>
          </a:p>
          <a:p>
            <a:pPr lvl="1" eaLnBrk="1" hangingPunct="1"/>
            <a:r>
              <a:rPr lang="en-US" dirty="0" smtClean="0"/>
              <a:t>Data, voice communication</a:t>
            </a:r>
          </a:p>
          <a:p>
            <a:pPr lvl="1" eaLnBrk="1" hangingPunct="1"/>
            <a:r>
              <a:rPr lang="en-US" dirty="0" smtClean="0"/>
              <a:t>Arranged by frequencies</a:t>
            </a:r>
          </a:p>
          <a:p>
            <a:pPr lvl="2" eaLnBrk="1" hangingPunct="1"/>
            <a:r>
              <a:rPr lang="en-US" dirty="0" smtClean="0"/>
              <a:t>Lowest to highest</a:t>
            </a:r>
          </a:p>
          <a:p>
            <a:pPr lvl="1" eaLnBrk="1" hangingPunct="1"/>
            <a:r>
              <a:rPr lang="en-US" dirty="0" smtClean="0"/>
              <a:t>Spans 9 KHz and 300 GHz</a:t>
            </a:r>
          </a:p>
          <a:p>
            <a:pPr eaLnBrk="1" hangingPunct="1"/>
            <a:r>
              <a:rPr lang="en-US" dirty="0" smtClean="0"/>
              <a:t>Wireless services associated with one area</a:t>
            </a:r>
          </a:p>
          <a:p>
            <a:pPr eaLnBrk="1" hangingPunct="1"/>
            <a:r>
              <a:rPr lang="en-US" dirty="0" smtClean="0"/>
              <a:t>FCC oversees United States frequencies</a:t>
            </a:r>
          </a:p>
          <a:p>
            <a:pPr eaLnBrk="1" hangingPunct="1"/>
            <a:r>
              <a:rPr lang="en-US" dirty="0" smtClean="0"/>
              <a:t>ITU oversees international frequencies</a:t>
            </a:r>
          </a:p>
          <a:p>
            <a:pPr lvl="1" eaLnBrk="1" hangingPunct="1"/>
            <a:r>
              <a:rPr lang="en-US" dirty="0" smtClean="0"/>
              <a:t>Air signals propagate across borders</a:t>
            </a:r>
          </a:p>
        </p:txBody>
      </p:sp>
      <p:sp>
        <p:nvSpPr>
          <p:cNvPr id="4" name="Slide Number Placeholder 3"/>
          <p:cNvSpPr>
            <a:spLocks noGrp="1"/>
          </p:cNvSpPr>
          <p:nvPr>
            <p:ph type="sldNum" sz="quarter" idx="10"/>
          </p:nvPr>
        </p:nvSpPr>
        <p:spPr/>
        <p:txBody>
          <a:bodyPr/>
          <a:lstStyle/>
          <a:p>
            <a:fld id="{D904EEBD-9B52-45D4-9DFC-9DAA077769BF}" type="slidenum">
              <a:rPr lang="en-US" smtClean="0"/>
              <a:pPr/>
              <a:t>59</a:t>
            </a:fld>
            <a:endParaRPr lang="en-US"/>
          </a:p>
        </p:txBody>
      </p:sp>
    </p:spTree>
    <p:extLst>
      <p:ext uri="{BB962C8B-B14F-4D97-AF65-F5344CB8AC3E}">
        <p14:creationId xmlns:p14="http://schemas.microsoft.com/office/powerpoint/2010/main" val="261894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Similarities with wired</a:t>
            </a:r>
          </a:p>
          <a:p>
            <a:pPr lvl="1" eaLnBrk="1" hangingPunct="1"/>
            <a:r>
              <a:rPr lang="en-US" dirty="0" smtClean="0"/>
              <a:t>Layer 3 and higher protocols</a:t>
            </a:r>
          </a:p>
          <a:p>
            <a:pPr lvl="1" eaLnBrk="1" hangingPunct="1"/>
            <a:r>
              <a:rPr lang="en-US" dirty="0" smtClean="0"/>
              <a:t>Signal origination</a:t>
            </a:r>
          </a:p>
          <a:p>
            <a:pPr lvl="2" eaLnBrk="1" hangingPunct="1"/>
            <a:r>
              <a:rPr lang="en-US" dirty="0" smtClean="0"/>
              <a:t>From electrical current, travel along conductor</a:t>
            </a:r>
          </a:p>
          <a:p>
            <a:pPr eaLnBrk="1" hangingPunct="1"/>
            <a:r>
              <a:rPr lang="en-US" dirty="0" smtClean="0"/>
              <a:t>Differences from wired</a:t>
            </a:r>
          </a:p>
          <a:p>
            <a:pPr lvl="1" eaLnBrk="1" hangingPunct="1"/>
            <a:r>
              <a:rPr lang="en-US" dirty="0" smtClean="0"/>
              <a:t>Signal transmission</a:t>
            </a:r>
          </a:p>
          <a:p>
            <a:pPr lvl="2" eaLnBrk="1" hangingPunct="1"/>
            <a:r>
              <a:rPr lang="en-US" dirty="0" smtClean="0"/>
              <a:t>No fixed path, guidance</a:t>
            </a:r>
          </a:p>
          <a:p>
            <a:pPr eaLnBrk="1" hangingPunct="1"/>
            <a:r>
              <a:rPr lang="en-US" dirty="0" smtClean="0"/>
              <a:t>Antenna</a:t>
            </a:r>
          </a:p>
          <a:p>
            <a:pPr lvl="1" eaLnBrk="1" hangingPunct="1"/>
            <a:r>
              <a:rPr lang="en-US" dirty="0" smtClean="0"/>
              <a:t>Signal transmission and reception</a:t>
            </a:r>
          </a:p>
          <a:p>
            <a:pPr lvl="1" eaLnBrk="1" hangingPunct="1"/>
            <a:r>
              <a:rPr lang="en-US" dirty="0" smtClean="0"/>
              <a:t>Same frequency required on each antenna</a:t>
            </a:r>
          </a:p>
          <a:p>
            <a:pPr lvl="2" eaLnBrk="1" hangingPunct="1"/>
            <a:r>
              <a:rPr lang="en-US" dirty="0" smtClean="0"/>
              <a:t>Share same channel</a:t>
            </a:r>
          </a:p>
          <a:p>
            <a:endParaRPr lang="en-US" dirty="0"/>
          </a:p>
        </p:txBody>
      </p:sp>
      <p:sp>
        <p:nvSpPr>
          <p:cNvPr id="4" name="Slide Number Placeholder 3"/>
          <p:cNvSpPr>
            <a:spLocks noGrp="1"/>
          </p:cNvSpPr>
          <p:nvPr>
            <p:ph type="sldNum" sz="quarter" idx="10"/>
          </p:nvPr>
        </p:nvSpPr>
        <p:spPr/>
        <p:txBody>
          <a:bodyPr/>
          <a:lstStyle/>
          <a:p>
            <a:pPr>
              <a:defRPr/>
            </a:pPr>
            <a:fld id="{F85E0752-08EA-4EC6-A32D-4A7E4707ACEB}" type="slidenum">
              <a:rPr lang="en-US" smtClean="0"/>
              <a:pPr>
                <a:defRPr/>
              </a:pPr>
              <a:t>60</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Multipath signals</a:t>
            </a:r>
          </a:p>
          <a:p>
            <a:pPr lvl="1" eaLnBrk="1" hangingPunct="1"/>
            <a:r>
              <a:rPr lang="en-US" b="1" dirty="0" smtClean="0"/>
              <a:t>Wireless signals follow different paths to destination</a:t>
            </a:r>
          </a:p>
          <a:p>
            <a:pPr lvl="1" eaLnBrk="1" hangingPunct="1"/>
            <a:r>
              <a:rPr lang="en-US" dirty="0" smtClean="0"/>
              <a:t>Caused by reflection, diffraction, scattering</a:t>
            </a:r>
          </a:p>
          <a:p>
            <a:pPr lvl="1" eaLnBrk="1" hangingPunct="1"/>
            <a:r>
              <a:rPr lang="en-US" dirty="0" smtClean="0"/>
              <a:t>Advantage</a:t>
            </a:r>
          </a:p>
          <a:p>
            <a:pPr lvl="2" eaLnBrk="1" hangingPunct="1"/>
            <a:r>
              <a:rPr lang="en-US" dirty="0" smtClean="0"/>
              <a:t>Better chance of reaching destination</a:t>
            </a:r>
          </a:p>
          <a:p>
            <a:pPr lvl="1" eaLnBrk="1" hangingPunct="1"/>
            <a:r>
              <a:rPr lang="en-US" dirty="0" smtClean="0"/>
              <a:t>Disadvantage</a:t>
            </a:r>
          </a:p>
          <a:p>
            <a:pPr lvl="2" eaLnBrk="1" hangingPunct="1"/>
            <a:r>
              <a:rPr lang="en-US" dirty="0" smtClean="0"/>
              <a:t>Signal delay</a:t>
            </a:r>
          </a:p>
          <a:p>
            <a:pPr lvl="1"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85E0752-08EA-4EC6-A32D-4A7E4707ACEB}" type="slidenum">
              <a:rPr lang="en-US" smtClean="0"/>
              <a:pPr>
                <a:defRPr/>
              </a:pPr>
              <a:t>61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Transport Set</a:t>
            </a:r>
          </a:p>
          <a:p>
            <a:r>
              <a:rPr lang="en-US" sz="1200" b="1" i="0" kern="1200" dirty="0" smtClean="0">
                <a:solidFill>
                  <a:schemeClr val="tx1"/>
                </a:solidFill>
                <a:effectLst/>
                <a:latin typeface="+mn-lt"/>
                <a:ea typeface="+mn-ea"/>
                <a:cs typeface="+mn-cs"/>
              </a:rPr>
              <a:t>Layer 1: Physical</a:t>
            </a:r>
            <a:r>
              <a:rPr lang="en-US" sz="1200" b="0" i="0" kern="1200" dirty="0" smtClean="0">
                <a:solidFill>
                  <a:schemeClr val="tx1"/>
                </a:solidFill>
                <a:effectLst/>
                <a:latin typeface="+mn-lt"/>
                <a:ea typeface="+mn-ea"/>
                <a:cs typeface="+mn-cs"/>
              </a:rPr>
              <a:t> - This is the level of the actual hardware. It defines the physical characteristics of the network such as connections </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Layer 2: Data</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1" i="0" kern="1200" baseline="0" dirty="0" smtClean="0">
                <a:solidFill>
                  <a:schemeClr val="tx1"/>
                </a:solidFill>
                <a:effectLst/>
                <a:latin typeface="+mn-lt"/>
                <a:ea typeface="+mn-ea"/>
                <a:cs typeface="+mn-cs"/>
              </a:rPr>
              <a:t>Link</a:t>
            </a:r>
            <a:r>
              <a:rPr lang="en-US" sz="1200" b="0" i="0" kern="1200" dirty="0" smtClean="0">
                <a:solidFill>
                  <a:schemeClr val="tx1"/>
                </a:solidFill>
                <a:effectLst/>
                <a:latin typeface="+mn-lt"/>
                <a:ea typeface="+mn-ea"/>
                <a:cs typeface="+mn-cs"/>
              </a:rPr>
              <a:t>- In this layer, the appropriate physical protocol is assigned to the data. Also, the type of network and the </a:t>
            </a:r>
            <a:r>
              <a:rPr lang="en-US" sz="1200" b="0" i="0" u="none" strike="noStrike" kern="1200" dirty="0" smtClean="0">
                <a:solidFill>
                  <a:schemeClr val="tx1"/>
                </a:solidFill>
                <a:effectLst/>
                <a:latin typeface="+mn-lt"/>
                <a:ea typeface="+mn-ea"/>
                <a:cs typeface="+mn-cs"/>
              </a:rPr>
              <a:t>packet sequencing</a:t>
            </a:r>
            <a:r>
              <a:rPr lang="en-US" sz="1200" b="0" i="0" kern="1200" dirty="0" smtClean="0">
                <a:solidFill>
                  <a:schemeClr val="tx1"/>
                </a:solidFill>
                <a:effectLst/>
                <a:latin typeface="+mn-lt"/>
                <a:ea typeface="+mn-ea"/>
                <a:cs typeface="+mn-cs"/>
              </a:rPr>
              <a:t> is defined. </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Layer 3: Network</a:t>
            </a:r>
            <a:r>
              <a:rPr lang="en-US" sz="1200" b="0" i="0" kern="1200" dirty="0" smtClean="0">
                <a:solidFill>
                  <a:schemeClr val="tx1"/>
                </a:solidFill>
                <a:effectLst/>
                <a:latin typeface="+mn-lt"/>
                <a:ea typeface="+mn-ea"/>
                <a:cs typeface="+mn-cs"/>
              </a:rPr>
              <a:t> - The way that the data will be sent to the recipient device is determined in this layer. Logical </a:t>
            </a:r>
            <a:r>
              <a:rPr lang="en-US" sz="1200" b="0" i="0" u="none" strike="noStrike" kern="1200" dirty="0" smtClean="0">
                <a:solidFill>
                  <a:schemeClr val="tx1"/>
                </a:solidFill>
                <a:effectLst/>
                <a:latin typeface="+mn-lt"/>
                <a:ea typeface="+mn-ea"/>
                <a:cs typeface="+mn-cs"/>
              </a:rPr>
              <a:t>protocols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routing</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rPr>
              <a:t>addressing</a:t>
            </a:r>
            <a:r>
              <a:rPr lang="en-US" sz="1200" b="0" i="0" kern="1200" dirty="0" smtClean="0">
                <a:solidFill>
                  <a:schemeClr val="tx1"/>
                </a:solidFill>
                <a:effectLst/>
                <a:latin typeface="+mn-lt"/>
                <a:ea typeface="+mn-ea"/>
                <a:cs typeface="+mn-cs"/>
              </a:rPr>
              <a:t> are handled here.</a:t>
            </a:r>
          </a:p>
          <a:p>
            <a:r>
              <a:rPr lang="en-US" sz="1200" b="1" i="0" kern="1200" dirty="0" smtClean="0">
                <a:solidFill>
                  <a:schemeClr val="tx1"/>
                </a:solidFill>
                <a:effectLst/>
                <a:latin typeface="+mn-lt"/>
                <a:ea typeface="+mn-ea"/>
                <a:cs typeface="+mn-cs"/>
              </a:rPr>
              <a:t>Layer 4: Transport</a:t>
            </a:r>
            <a:r>
              <a:rPr lang="en-US" sz="1200" b="0" i="0" kern="1200" dirty="0" smtClean="0">
                <a:solidFill>
                  <a:schemeClr val="tx1"/>
                </a:solidFill>
                <a:effectLst/>
                <a:latin typeface="+mn-lt"/>
                <a:ea typeface="+mn-ea"/>
                <a:cs typeface="+mn-cs"/>
              </a:rPr>
              <a:t> - This layer maintains </a:t>
            </a:r>
            <a:r>
              <a:rPr lang="en-US" sz="1200" b="1" i="0" kern="1200" dirty="0" smtClean="0">
                <a:solidFill>
                  <a:schemeClr val="tx1"/>
                </a:solidFill>
                <a:effectLst/>
                <a:latin typeface="+mn-lt"/>
                <a:ea typeface="+mn-ea"/>
                <a:cs typeface="+mn-cs"/>
              </a:rPr>
              <a:t>flow control</a:t>
            </a:r>
            <a:r>
              <a:rPr lang="en-US" sz="1200" b="0" i="0" kern="1200" dirty="0" smtClean="0">
                <a:solidFill>
                  <a:schemeClr val="tx1"/>
                </a:solidFill>
                <a:effectLst/>
                <a:latin typeface="+mn-lt"/>
                <a:ea typeface="+mn-ea"/>
                <a:cs typeface="+mn-cs"/>
              </a:rPr>
              <a:t> of data and provides for error checking and recovery of data between the devices. </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Application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Layer 5: Session</a:t>
            </a:r>
            <a:r>
              <a:rPr lang="en-US" sz="1200" b="0" i="0" kern="1200" dirty="0" smtClean="0">
                <a:solidFill>
                  <a:schemeClr val="tx1"/>
                </a:solidFill>
                <a:effectLst/>
                <a:latin typeface="+mn-lt"/>
                <a:ea typeface="+mn-ea"/>
                <a:cs typeface="+mn-cs"/>
              </a:rPr>
              <a:t> - Layer 5 establishes, maintains and ends communication with the receiving device.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Layer 6: Presentation</a:t>
            </a:r>
            <a:r>
              <a:rPr lang="en-US" sz="1200" b="0" i="0" kern="1200" dirty="0" smtClean="0">
                <a:solidFill>
                  <a:schemeClr val="tx1"/>
                </a:solidFill>
                <a:effectLst/>
                <a:latin typeface="+mn-lt"/>
                <a:ea typeface="+mn-ea"/>
                <a:cs typeface="+mn-cs"/>
              </a:rPr>
              <a:t> - Layer 6 takes the data provided by the Application layer and converts it into a standard format that the other layers can understand.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Layer 7: Application</a:t>
            </a:r>
            <a:r>
              <a:rPr lang="en-US" sz="1200" b="0" i="0" kern="1200" dirty="0" smtClean="0">
                <a:solidFill>
                  <a:schemeClr val="tx1"/>
                </a:solidFill>
                <a:effectLst/>
                <a:latin typeface="+mn-lt"/>
                <a:ea typeface="+mn-ea"/>
                <a:cs typeface="+mn-cs"/>
              </a:rPr>
              <a:t> - This is the layer that actually interacts with the </a:t>
            </a:r>
            <a:r>
              <a:rPr lang="en-US" sz="1200" b="0" i="0" u="none" strike="noStrike" kern="1200" dirty="0" smtClean="0">
                <a:solidFill>
                  <a:schemeClr val="tx1"/>
                </a:solidFill>
                <a:effectLst/>
                <a:latin typeface="+mn-lt"/>
                <a:ea typeface="+mn-ea"/>
                <a:cs typeface="+mn-cs"/>
                <a:hlinkClick r:id="rId3"/>
              </a:rPr>
              <a:t>operating system</a:t>
            </a:r>
            <a:r>
              <a:rPr lang="en-US" sz="1200" b="0" i="0" kern="1200" dirty="0" smtClean="0">
                <a:solidFill>
                  <a:schemeClr val="tx1"/>
                </a:solidFill>
                <a:effectLst/>
                <a:latin typeface="+mn-lt"/>
                <a:ea typeface="+mn-ea"/>
                <a:cs typeface="+mn-cs"/>
              </a:rPr>
              <a:t> or application whenever the user chooses to transfer files, read messages or perform other network-related activities.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Bit</a:t>
            </a:r>
            <a:r>
              <a:rPr lang="en-US" sz="1200" b="0" i="0" kern="1200" dirty="0" smtClean="0">
                <a:solidFill>
                  <a:schemeClr val="tx1"/>
                </a:solidFill>
                <a:effectLst/>
                <a:latin typeface="+mn-lt"/>
                <a:ea typeface="+mn-ea"/>
                <a:cs typeface="+mn-cs"/>
              </a:rPr>
              <a:t> is the basic unit of information   </a:t>
            </a:r>
          </a:p>
          <a:p>
            <a:r>
              <a:rPr lang="en-US" sz="1200" b="1" i="0" kern="1200" dirty="0" smtClean="0">
                <a:solidFill>
                  <a:schemeClr val="tx1"/>
                </a:solidFill>
                <a:effectLst/>
                <a:latin typeface="+mn-lt"/>
                <a:ea typeface="+mn-ea"/>
                <a:cs typeface="+mn-cs"/>
              </a:rPr>
              <a:t>Frame</a:t>
            </a:r>
            <a:r>
              <a:rPr lang="en-US" sz="1200" b="0" i="0" kern="1200" dirty="0" smtClean="0">
                <a:solidFill>
                  <a:schemeClr val="tx1"/>
                </a:solidFill>
                <a:effectLst/>
                <a:latin typeface="+mn-lt"/>
                <a:ea typeface="+mn-ea"/>
                <a:cs typeface="+mn-cs"/>
              </a:rPr>
              <a:t> is a digital data transmission unit </a:t>
            </a:r>
          </a:p>
          <a:p>
            <a:r>
              <a:rPr lang="en-US" b="1" dirty="0" smtClean="0"/>
              <a:t>Network Packet</a:t>
            </a:r>
            <a:r>
              <a:rPr lang="en-US" dirty="0" smtClean="0"/>
              <a:t> is a formatted unit of data </a:t>
            </a:r>
          </a:p>
          <a:p>
            <a:r>
              <a:rPr lang="en-US" b="1" dirty="0" smtClean="0"/>
              <a:t>Network segment</a:t>
            </a:r>
            <a:r>
              <a:rPr lang="en-US" dirty="0" smtClean="0"/>
              <a:t> is a portion of a computer</a:t>
            </a:r>
            <a:r>
              <a:rPr lang="en-US" baseline="0" dirty="0" smtClean="0"/>
              <a:t> network</a:t>
            </a:r>
          </a:p>
          <a:p>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6</a:t>
            </a:fld>
            <a:endParaRPr lang="en-US"/>
          </a:p>
        </p:txBody>
      </p:sp>
    </p:spTree>
    <p:extLst>
      <p:ext uri="{BB962C8B-B14F-4D97-AF65-F5344CB8AC3E}">
        <p14:creationId xmlns:p14="http://schemas.microsoft.com/office/powerpoint/2010/main" val="2605208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Fading signal problem</a:t>
            </a:r>
            <a:endParaRPr lang="en-US" dirty="0"/>
          </a:p>
        </p:txBody>
      </p:sp>
      <p:sp>
        <p:nvSpPr>
          <p:cNvPr id="4" name="Slide Number Placeholder 3"/>
          <p:cNvSpPr>
            <a:spLocks noGrp="1"/>
          </p:cNvSpPr>
          <p:nvPr>
            <p:ph type="sldNum" sz="quarter" idx="10"/>
          </p:nvPr>
        </p:nvSpPr>
        <p:spPr/>
        <p:txBody>
          <a:bodyPr/>
          <a:lstStyle/>
          <a:p>
            <a:pPr>
              <a:defRPr/>
            </a:pPr>
            <a:fld id="{F85E0752-08EA-4EC6-A32D-4A7E4707ACEB}" type="slidenum">
              <a:rPr lang="en-US" smtClean="0"/>
              <a:pPr>
                <a:defRPr/>
              </a:pPr>
              <a:t>62</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EEBD-9B52-45D4-9DFC-9DAA077769BF}" type="slidenum">
              <a:rPr lang="en-US" smtClean="0"/>
              <a:pPr/>
              <a:t>63</a:t>
            </a:fld>
            <a:endParaRPr lang="en-US"/>
          </a:p>
        </p:txBody>
      </p:sp>
    </p:spTree>
    <p:extLst>
      <p:ext uri="{BB962C8B-B14F-4D97-AF65-F5344CB8AC3E}">
        <p14:creationId xmlns:p14="http://schemas.microsoft.com/office/powerpoint/2010/main" val="37275217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effectLst/>
                <a:latin typeface="+mn-lt"/>
                <a:ea typeface="+mn-ea"/>
                <a:cs typeface="+mn-cs"/>
              </a:rPr>
              <a:t>Orthogonal frequency-division multiplexing (OFDM) is a method of encoding digital data on multiple carrier frequencies. OFDM has developed into a popular scheme for </a:t>
            </a:r>
            <a:r>
              <a:rPr lang="en-US" sz="1000" b="0" i="0" u="none" strike="noStrike" kern="1200" dirty="0" smtClean="0">
                <a:solidFill>
                  <a:schemeClr val="tx1"/>
                </a:solidFill>
                <a:effectLst/>
                <a:latin typeface="+mn-lt"/>
                <a:ea typeface="+mn-ea"/>
                <a:cs typeface="+mn-cs"/>
              </a:rPr>
              <a:t>wideband</a:t>
            </a:r>
            <a:r>
              <a:rPr lang="en-US" sz="1000" b="0" i="0" kern="1200" dirty="0" smtClean="0">
                <a:solidFill>
                  <a:schemeClr val="tx1"/>
                </a:solidFill>
                <a:effectLst/>
                <a:latin typeface="+mn-lt"/>
                <a:ea typeface="+mn-ea"/>
                <a:cs typeface="+mn-cs"/>
              </a:rPr>
              <a:t> </a:t>
            </a:r>
            <a:r>
              <a:rPr lang="en-US" sz="1000" b="0" i="0" u="none" strike="noStrike" kern="1200" dirty="0" smtClean="0">
                <a:solidFill>
                  <a:schemeClr val="tx1"/>
                </a:solidFill>
                <a:effectLst/>
                <a:latin typeface="+mn-lt"/>
                <a:ea typeface="+mn-ea"/>
                <a:cs typeface="+mn-cs"/>
              </a:rPr>
              <a:t>digital communication</a:t>
            </a:r>
            <a:r>
              <a:rPr lang="en-US" sz="1000" b="0" i="0" kern="1200" dirty="0" smtClean="0">
                <a:solidFill>
                  <a:schemeClr val="tx1"/>
                </a:solidFill>
                <a:effectLst/>
                <a:latin typeface="+mn-lt"/>
                <a:ea typeface="+mn-ea"/>
                <a:cs typeface="+mn-cs"/>
              </a:rPr>
              <a:t>, whether </a:t>
            </a:r>
            <a:r>
              <a:rPr lang="en-US" sz="1000" b="0" i="0" u="none" strike="noStrike" kern="1200" dirty="0" smtClean="0">
                <a:solidFill>
                  <a:schemeClr val="tx1"/>
                </a:solidFill>
                <a:effectLst/>
                <a:latin typeface="+mn-lt"/>
                <a:ea typeface="+mn-ea"/>
                <a:cs typeface="+mn-cs"/>
              </a:rPr>
              <a:t>wireless</a:t>
            </a:r>
            <a:r>
              <a:rPr lang="en-US" sz="1000" b="0" i="0" kern="1200" dirty="0" smtClean="0">
                <a:solidFill>
                  <a:schemeClr val="tx1"/>
                </a:solidFill>
                <a:effectLst/>
                <a:latin typeface="+mn-lt"/>
                <a:ea typeface="+mn-ea"/>
                <a:cs typeface="+mn-cs"/>
              </a:rPr>
              <a:t> or over </a:t>
            </a:r>
            <a:r>
              <a:rPr lang="en-US" sz="1000" b="0" i="0" u="none" strike="noStrike" kern="1200" dirty="0" smtClean="0">
                <a:solidFill>
                  <a:schemeClr val="tx1"/>
                </a:solidFill>
                <a:effectLst/>
                <a:latin typeface="+mn-lt"/>
                <a:ea typeface="+mn-ea"/>
                <a:cs typeface="+mn-cs"/>
              </a:rPr>
              <a:t>copper</a:t>
            </a:r>
            <a:r>
              <a:rPr lang="en-US" sz="1000" b="0" i="0" kern="1200" dirty="0" smtClean="0">
                <a:solidFill>
                  <a:schemeClr val="tx1"/>
                </a:solidFill>
                <a:effectLst/>
                <a:latin typeface="+mn-lt"/>
                <a:ea typeface="+mn-ea"/>
                <a:cs typeface="+mn-cs"/>
              </a:rPr>
              <a:t> wires, used in applications such as digital television and audio broadcasting, </a:t>
            </a:r>
            <a:r>
              <a:rPr lang="en-US" sz="1000" b="0" i="0" u="none" strike="noStrike" kern="1200" dirty="0" err="1" smtClean="0">
                <a:solidFill>
                  <a:schemeClr val="tx1"/>
                </a:solidFill>
                <a:effectLst/>
                <a:latin typeface="+mn-lt"/>
                <a:ea typeface="+mn-ea"/>
                <a:cs typeface="+mn-cs"/>
              </a:rPr>
              <a:t>DSLbroadband</a:t>
            </a:r>
            <a:r>
              <a:rPr lang="en-US" sz="1000" b="0" i="0" u="none" strike="noStrike" kern="1200" dirty="0" smtClean="0">
                <a:solidFill>
                  <a:schemeClr val="tx1"/>
                </a:solidFill>
                <a:effectLst/>
                <a:latin typeface="+mn-lt"/>
                <a:ea typeface="+mn-ea"/>
                <a:cs typeface="+mn-cs"/>
              </a:rPr>
              <a:t> internet access</a:t>
            </a:r>
            <a:r>
              <a:rPr lang="en-US" sz="1000" b="0" i="0" kern="1200" dirty="0" smtClean="0">
                <a:solidFill>
                  <a:schemeClr val="tx1"/>
                </a:solidFill>
                <a:effectLst/>
                <a:latin typeface="+mn-lt"/>
                <a:ea typeface="+mn-ea"/>
                <a:cs typeface="+mn-cs"/>
              </a:rPr>
              <a:t> wireless networks, and </a:t>
            </a:r>
            <a:r>
              <a:rPr lang="en-US" sz="1000" b="0" i="0" u="none" strike="noStrike" kern="1200" dirty="0" smtClean="0">
                <a:solidFill>
                  <a:schemeClr val="tx1"/>
                </a:solidFill>
                <a:effectLst/>
                <a:latin typeface="+mn-lt"/>
                <a:ea typeface="+mn-ea"/>
                <a:cs typeface="+mn-cs"/>
              </a:rPr>
              <a:t>4G</a:t>
            </a:r>
            <a:r>
              <a:rPr lang="en-US" sz="1000" b="0" i="0" kern="1200" dirty="0" smtClean="0">
                <a:solidFill>
                  <a:schemeClr val="tx1"/>
                </a:solidFill>
                <a:effectLst/>
                <a:latin typeface="+mn-lt"/>
                <a:ea typeface="+mn-ea"/>
                <a:cs typeface="+mn-cs"/>
              </a:rPr>
              <a:t> mobile communications.</a:t>
            </a:r>
            <a:endParaRPr lang="en-US" sz="1000" dirty="0" smtClean="0"/>
          </a:p>
          <a:p>
            <a:pPr eaLnBrk="1" hangingPunct="1"/>
            <a:r>
              <a:rPr lang="en-US" sz="1000" b="0" i="0" kern="1200" dirty="0" smtClean="0">
                <a:solidFill>
                  <a:schemeClr val="tx1"/>
                </a:solidFill>
                <a:effectLst/>
                <a:latin typeface="+mn-lt"/>
                <a:ea typeface="+mn-ea"/>
                <a:cs typeface="+mn-cs"/>
              </a:rPr>
              <a:t>The term has been extended to general use, meaning the characteristic of being independent (relative to something else). It also can mean: non-redundant, non-overlapping, or irrelevant. In computer terminology, something - such as a programming language or a data </a:t>
            </a:r>
            <a:r>
              <a:rPr lang="en-US" sz="1000" b="0" i="0" u="sng" kern="1200" dirty="0" smtClean="0">
                <a:solidFill>
                  <a:schemeClr val="tx1"/>
                </a:solidFill>
                <a:effectLst/>
                <a:latin typeface="+mn-lt"/>
                <a:ea typeface="+mn-ea"/>
                <a:cs typeface="+mn-cs"/>
              </a:rPr>
              <a:t>object</a:t>
            </a:r>
            <a:r>
              <a:rPr lang="en-US" sz="1000" b="0" i="0" kern="1200" dirty="0" smtClean="0">
                <a:solidFill>
                  <a:schemeClr val="tx1"/>
                </a:solidFill>
                <a:effectLst/>
                <a:latin typeface="+mn-lt"/>
                <a:ea typeface="+mn-ea"/>
                <a:cs typeface="+mn-cs"/>
              </a:rPr>
              <a:t> - is orthogonal if it can be used without consideration as to how its use will affect something else.</a:t>
            </a:r>
            <a:endParaRPr lang="en-US" sz="1000" dirty="0" smtClean="0"/>
          </a:p>
          <a:p>
            <a:pPr eaLnBrk="1" hangingPunct="1"/>
            <a:r>
              <a:rPr lang="en-US" sz="1000" dirty="0" smtClean="0"/>
              <a:t>FHSS (frequency hopping spread spectrum)</a:t>
            </a:r>
          </a:p>
          <a:p>
            <a:pPr lvl="1" eaLnBrk="1" hangingPunct="1"/>
            <a:r>
              <a:rPr lang="en-US" sz="1000" dirty="0" smtClean="0"/>
              <a:t>Signal jumps between several different frequencies within band</a:t>
            </a:r>
          </a:p>
          <a:p>
            <a:pPr lvl="1" eaLnBrk="1" hangingPunct="1"/>
            <a:r>
              <a:rPr lang="en-US" sz="1000" dirty="0" smtClean="0"/>
              <a:t>Synchronization pattern known only to channel’s receiver, transmitter</a:t>
            </a:r>
          </a:p>
          <a:p>
            <a:pPr eaLnBrk="1" hangingPunct="1"/>
            <a:r>
              <a:rPr lang="en-US" sz="1000" dirty="0" smtClean="0"/>
              <a:t>DSSS (direct-sequence spread spectrum)</a:t>
            </a:r>
          </a:p>
          <a:p>
            <a:pPr lvl="1" eaLnBrk="1" hangingPunct="1"/>
            <a:r>
              <a:rPr lang="en-US" sz="1000" dirty="0" smtClean="0"/>
              <a:t>Signal’s bits distributed over entire frequency band at once</a:t>
            </a:r>
          </a:p>
          <a:p>
            <a:pPr lvl="1" eaLnBrk="1" hangingPunct="1"/>
            <a:r>
              <a:rPr lang="en-US" sz="1000" dirty="0" smtClean="0"/>
              <a:t>Each bit coded</a:t>
            </a:r>
          </a:p>
          <a:p>
            <a:pPr lvl="2" eaLnBrk="1" hangingPunct="1"/>
            <a:r>
              <a:rPr lang="en-US" sz="1000" dirty="0" smtClean="0"/>
              <a:t>Receiver reassembles original signal upon receiving bits</a:t>
            </a:r>
          </a:p>
        </p:txBody>
      </p:sp>
      <p:sp>
        <p:nvSpPr>
          <p:cNvPr id="4" name="Slide Number Placeholder 3"/>
          <p:cNvSpPr>
            <a:spLocks noGrp="1"/>
          </p:cNvSpPr>
          <p:nvPr>
            <p:ph type="sldNum" sz="quarter" idx="10"/>
          </p:nvPr>
        </p:nvSpPr>
        <p:spPr/>
        <p:txBody>
          <a:bodyPr/>
          <a:lstStyle/>
          <a:p>
            <a:pPr>
              <a:defRPr/>
            </a:pPr>
            <a:fld id="{F85E0752-08EA-4EC6-A32D-4A7E4707ACEB}" type="slidenum">
              <a:rPr lang="en-US" smtClean="0"/>
              <a:pPr>
                <a:defRPr/>
              </a:pPr>
              <a:t>64</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04EEBD-9B52-45D4-9DFC-9DAA077769BF}" type="slidenum">
              <a:rPr lang="en-US" smtClean="0"/>
              <a:pPr/>
              <a:t>65</a:t>
            </a:fld>
            <a:endParaRPr lang="en-US"/>
          </a:p>
        </p:txBody>
      </p:sp>
    </p:spTree>
    <p:extLst>
      <p:ext uri="{BB962C8B-B14F-4D97-AF65-F5344CB8AC3E}">
        <p14:creationId xmlns:p14="http://schemas.microsoft.com/office/powerpoint/2010/main" val="2660198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Ad hoc WLAN</a:t>
            </a:r>
          </a:p>
          <a:p>
            <a:pPr lvl="1" eaLnBrk="1" hangingPunct="1"/>
            <a:r>
              <a:rPr lang="en-US" dirty="0" smtClean="0"/>
              <a:t>Wireless nodes transmit directly to each other</a:t>
            </a:r>
          </a:p>
          <a:p>
            <a:pPr lvl="1" eaLnBrk="1" hangingPunct="1"/>
            <a:r>
              <a:rPr lang="en-US" dirty="0" smtClean="0"/>
              <a:t>Use wireless NICs </a:t>
            </a:r>
          </a:p>
          <a:p>
            <a:pPr lvl="2" eaLnBrk="1" hangingPunct="1"/>
            <a:r>
              <a:rPr lang="en-US" dirty="0" smtClean="0"/>
              <a:t>No intervening connectivity device</a:t>
            </a:r>
          </a:p>
          <a:p>
            <a:pPr lvl="1" eaLnBrk="1" hangingPunct="1"/>
            <a:r>
              <a:rPr lang="en-US" dirty="0" smtClean="0"/>
              <a:t>Poor performance</a:t>
            </a:r>
          </a:p>
          <a:p>
            <a:pPr lvl="2" eaLnBrk="1" hangingPunct="1"/>
            <a:r>
              <a:rPr lang="en-US" dirty="0" smtClean="0"/>
              <a:t>Many spread out users, obstacles block signals</a:t>
            </a:r>
          </a:p>
          <a:p>
            <a:pPr eaLnBrk="1" hangingPunct="1"/>
            <a:r>
              <a:rPr lang="en-US" dirty="0" smtClean="0"/>
              <a:t>Access point (AP)</a:t>
            </a:r>
          </a:p>
          <a:p>
            <a:pPr lvl="1" eaLnBrk="1" hangingPunct="1"/>
            <a:r>
              <a:rPr lang="en-US" dirty="0" smtClean="0"/>
              <a:t>Accepts wireless signals from multiple nodes</a:t>
            </a:r>
          </a:p>
          <a:p>
            <a:pPr lvl="2" eaLnBrk="1" hangingPunct="1"/>
            <a:r>
              <a:rPr lang="en-US" dirty="0" smtClean="0"/>
              <a:t>Retransmits signals to network</a:t>
            </a:r>
          </a:p>
          <a:p>
            <a:pPr lvl="1" eaLnBrk="1" hangingPunct="1"/>
            <a:r>
              <a:rPr lang="en-US" dirty="0" smtClean="0"/>
              <a:t>Base stations, wireless routers, wireless gateways</a:t>
            </a:r>
          </a:p>
          <a:p>
            <a:endParaRPr lang="en-US" dirty="0"/>
          </a:p>
        </p:txBody>
      </p:sp>
      <p:sp>
        <p:nvSpPr>
          <p:cNvPr id="4" name="Slide Number Placeholder 3"/>
          <p:cNvSpPr>
            <a:spLocks noGrp="1"/>
          </p:cNvSpPr>
          <p:nvPr>
            <p:ph type="sldNum" sz="quarter" idx="10"/>
          </p:nvPr>
        </p:nvSpPr>
        <p:spPr/>
        <p:txBody>
          <a:bodyPr/>
          <a:lstStyle/>
          <a:p>
            <a:pPr>
              <a:defRPr/>
            </a:pPr>
            <a:fld id="{F85E0752-08EA-4EC6-A32D-4A7E4707ACEB}" type="slidenum">
              <a:rPr lang="en-US" smtClean="0"/>
              <a:pPr>
                <a:defRPr/>
              </a:pPr>
              <a:t>66</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04EEBD-9B52-45D4-9DFC-9DAA077769BF}" type="slidenum">
              <a:rPr lang="en-US" smtClean="0"/>
              <a:pPr/>
              <a:t>67</a:t>
            </a:fld>
            <a:endParaRPr lang="en-US"/>
          </a:p>
        </p:txBody>
      </p:sp>
    </p:spTree>
    <p:extLst>
      <p:ext uri="{BB962C8B-B14F-4D97-AF65-F5344CB8AC3E}">
        <p14:creationId xmlns:p14="http://schemas.microsoft.com/office/powerpoint/2010/main" val="34071134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Institute of Electrical and Electronics Engineers</a:t>
            </a:r>
            <a:endParaRPr lang="en-US" b="0" dirty="0"/>
          </a:p>
        </p:txBody>
      </p:sp>
      <p:sp>
        <p:nvSpPr>
          <p:cNvPr id="4" name="Slide Number Placeholder 3"/>
          <p:cNvSpPr>
            <a:spLocks noGrp="1"/>
          </p:cNvSpPr>
          <p:nvPr>
            <p:ph type="sldNum" sz="quarter" idx="10"/>
          </p:nvPr>
        </p:nvSpPr>
        <p:spPr/>
        <p:txBody>
          <a:bodyPr/>
          <a:lstStyle/>
          <a:p>
            <a:fld id="{D904EEBD-9B52-45D4-9DFC-9DAA077769BF}" type="slidenum">
              <a:rPr lang="en-US" smtClean="0"/>
              <a:pPr/>
              <a:t>68</a:t>
            </a:fld>
            <a:endParaRPr lang="en-US"/>
          </a:p>
        </p:txBody>
      </p:sp>
    </p:spTree>
    <p:extLst>
      <p:ext uri="{BB962C8B-B14F-4D97-AF65-F5344CB8AC3E}">
        <p14:creationId xmlns:p14="http://schemas.microsoft.com/office/powerpoint/2010/main" val="17374370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69</a:t>
            </a:fld>
            <a:endParaRPr lang="en-US"/>
          </a:p>
        </p:txBody>
      </p:sp>
    </p:spTree>
    <p:extLst>
      <p:ext uri="{BB962C8B-B14F-4D97-AF65-F5344CB8AC3E}">
        <p14:creationId xmlns:p14="http://schemas.microsoft.com/office/powerpoint/2010/main" val="39623101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802.3 is the </a:t>
            </a:r>
            <a:r>
              <a:rPr lang="en-US" dirty="0" err="1" smtClean="0"/>
              <a:t>ethernet</a:t>
            </a:r>
            <a:r>
              <a:rPr lang="en-US" dirty="0" smtClean="0"/>
              <a:t> standard from IEEE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CSMA/CA (Carrier Sense Multiple Access with Collision Avoidance)</a:t>
            </a:r>
          </a:p>
          <a:p>
            <a:endParaRPr lang="en-US" dirty="0"/>
          </a:p>
        </p:txBody>
      </p:sp>
      <p:sp>
        <p:nvSpPr>
          <p:cNvPr id="4" name="Slide Number Placeholder 3"/>
          <p:cNvSpPr>
            <a:spLocks noGrp="1"/>
          </p:cNvSpPr>
          <p:nvPr>
            <p:ph type="sldNum" sz="quarter" idx="10"/>
          </p:nvPr>
        </p:nvSpPr>
        <p:spPr/>
        <p:txBody>
          <a:bodyPr/>
          <a:lstStyle/>
          <a:p>
            <a:fld id="{D904EEBD-9B52-45D4-9DFC-9DAA077769BF}" type="slidenum">
              <a:rPr lang="en-US" smtClean="0"/>
              <a:pPr/>
              <a:t>70</a:t>
            </a:fld>
            <a:endParaRPr lang="en-US"/>
          </a:p>
        </p:txBody>
      </p:sp>
    </p:spTree>
    <p:extLst>
      <p:ext uri="{BB962C8B-B14F-4D97-AF65-F5344CB8AC3E}">
        <p14:creationId xmlns:p14="http://schemas.microsoft.com/office/powerpoint/2010/main" val="20876962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RTS is request to send</a:t>
            </a:r>
          </a:p>
          <a:p>
            <a:r>
              <a:rPr lang="en-US" dirty="0" smtClean="0"/>
              <a:t>CTS is clear to send</a:t>
            </a:r>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71</a:t>
            </a:fld>
            <a:endParaRPr lang="en-US"/>
          </a:p>
        </p:txBody>
      </p:sp>
    </p:spTree>
    <p:extLst>
      <p:ext uri="{BB962C8B-B14F-4D97-AF65-F5344CB8AC3E}">
        <p14:creationId xmlns:p14="http://schemas.microsoft.com/office/powerpoint/2010/main" val="1004578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8</a:t>
            </a:fld>
            <a:endParaRPr lang="en-US"/>
          </a:p>
        </p:txBody>
      </p:sp>
    </p:spTree>
    <p:extLst>
      <p:ext uri="{BB962C8B-B14F-4D97-AF65-F5344CB8AC3E}">
        <p14:creationId xmlns:p14="http://schemas.microsoft.com/office/powerpoint/2010/main" val="22449219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D41129-4269-4AEA-8C66-AE7FEEED1C73}" type="slidenum">
              <a:rPr lang="en-US"/>
              <a:pPr/>
              <a:t>72</a:t>
            </a:fld>
            <a:endParaRPr lang="en-US"/>
          </a:p>
        </p:txBody>
      </p:sp>
      <p:sp>
        <p:nvSpPr>
          <p:cNvPr id="488450" name="Rectangle 2"/>
          <p:cNvSpPr>
            <a:spLocks noGrp="1" noRot="1" noChangeAspect="1" noChangeArrowheads="1" noTextEdit="1"/>
          </p:cNvSpPr>
          <p:nvPr>
            <p:ph type="sldImg"/>
          </p:nvPr>
        </p:nvSpPr>
        <p:spPr>
          <a:ln/>
        </p:spPr>
      </p:sp>
      <p:sp>
        <p:nvSpPr>
          <p:cNvPr id="488451" name="Rectangle 3"/>
          <p:cNvSpPr>
            <a:spLocks noGrp="1" noChangeArrowheads="1"/>
          </p:cNvSpPr>
          <p:nvPr>
            <p:ph type="body" idx="1"/>
          </p:nvPr>
        </p:nvSpPr>
        <p:spPr/>
        <p:txBody>
          <a:bodyPr/>
          <a:lstStyle/>
          <a:p>
            <a:pPr eaLnBrk="1" hangingPunct="1"/>
            <a:r>
              <a:rPr lang="en-US" dirty="0" smtClean="0"/>
              <a:t>CSMA/CA (Carrier Sense Multiple Access with Collision Avoidance)</a:t>
            </a:r>
          </a:p>
          <a:p>
            <a:pPr lvl="1" eaLnBrk="1" hangingPunct="1"/>
            <a:r>
              <a:rPr lang="en-US" dirty="0" smtClean="0"/>
              <a:t>Minimizes collision potential</a:t>
            </a:r>
          </a:p>
          <a:p>
            <a:pPr lvl="1" eaLnBrk="1" hangingPunct="1"/>
            <a:r>
              <a:rPr lang="en-US" dirty="0" smtClean="0"/>
              <a:t>Uses ACK packets to verify every transmission</a:t>
            </a:r>
          </a:p>
          <a:p>
            <a:pPr lvl="2" eaLnBrk="1" hangingPunct="1"/>
            <a:r>
              <a:rPr lang="en-US" dirty="0" smtClean="0"/>
              <a:t>Requires more overhead than 802.3</a:t>
            </a:r>
          </a:p>
          <a:p>
            <a:pPr lvl="2" eaLnBrk="1" hangingPunct="1"/>
            <a:r>
              <a:rPr lang="en-US" dirty="0" smtClean="0"/>
              <a:t>Real throughput less than theoretical maximum</a:t>
            </a:r>
          </a:p>
          <a:p>
            <a:pPr eaLnBrk="1" hangingPunct="1"/>
            <a:r>
              <a:rPr lang="en-US" dirty="0" smtClean="0"/>
              <a:t>RTS/CTS (Request to Send/Clear to Send) protocol</a:t>
            </a:r>
          </a:p>
          <a:p>
            <a:pPr lvl="1" eaLnBrk="1" hangingPunct="1"/>
            <a:r>
              <a:rPr lang="en-US" dirty="0" smtClean="0"/>
              <a:t>Optional</a:t>
            </a:r>
          </a:p>
          <a:p>
            <a:pPr lvl="1" eaLnBrk="1" hangingPunct="1"/>
            <a:r>
              <a:rPr lang="en-US" dirty="0" smtClean="0"/>
              <a:t>Ensure packets not inhibited by other transmissions</a:t>
            </a:r>
          </a:p>
          <a:p>
            <a:pPr lvl="1" eaLnBrk="1" hangingPunct="1"/>
            <a:r>
              <a:rPr lang="en-US" dirty="0" smtClean="0"/>
              <a:t>Efficient for large transmission packets</a:t>
            </a:r>
          </a:p>
          <a:p>
            <a:pPr lvl="1" eaLnBrk="1" hangingPunct="1"/>
            <a:r>
              <a:rPr lang="en-US" dirty="0" smtClean="0"/>
              <a:t>Further decreases overall 802.11 efficiency</a:t>
            </a:r>
          </a:p>
          <a:p>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Packet exchanged between computer, access point</a:t>
            </a:r>
          </a:p>
          <a:p>
            <a:pPr lvl="1" eaLnBrk="1" hangingPunct="1"/>
            <a:r>
              <a:rPr lang="en-US" dirty="0" smtClean="0"/>
              <a:t>Gain Internet access</a:t>
            </a:r>
          </a:p>
          <a:p>
            <a:pPr eaLnBrk="1" hangingPunct="1"/>
            <a:r>
              <a:rPr lang="en-US" dirty="0" smtClean="0"/>
              <a:t>Scanning</a:t>
            </a:r>
          </a:p>
          <a:p>
            <a:pPr lvl="1" eaLnBrk="1" hangingPunct="1"/>
            <a:r>
              <a:rPr lang="en-US" dirty="0" smtClean="0"/>
              <a:t>Surveying surroundings for access point</a:t>
            </a:r>
          </a:p>
          <a:p>
            <a:pPr lvl="1" eaLnBrk="1" hangingPunct="1"/>
            <a:r>
              <a:rPr lang="en-US" dirty="0" smtClean="0"/>
              <a:t>Active scanning transmits special frame</a:t>
            </a:r>
          </a:p>
          <a:p>
            <a:pPr lvl="2" eaLnBrk="1" hangingPunct="1"/>
            <a:r>
              <a:rPr lang="en-US" dirty="0" smtClean="0"/>
              <a:t>Probe</a:t>
            </a:r>
          </a:p>
          <a:p>
            <a:pPr lvl="1" eaLnBrk="1" hangingPunct="1"/>
            <a:r>
              <a:rPr lang="en-US" dirty="0" smtClean="0"/>
              <a:t>Passive scanning listens for special signal</a:t>
            </a:r>
          </a:p>
          <a:p>
            <a:pPr lvl="2" eaLnBrk="1" hangingPunct="1"/>
            <a:r>
              <a:rPr lang="en-US" dirty="0" smtClean="0"/>
              <a:t>Beacon fame</a:t>
            </a:r>
          </a:p>
          <a:p>
            <a:endParaRPr lang="en-US" dirty="0"/>
          </a:p>
        </p:txBody>
      </p:sp>
      <p:sp>
        <p:nvSpPr>
          <p:cNvPr id="4" name="Slide Number Placeholder 3"/>
          <p:cNvSpPr>
            <a:spLocks noGrp="1"/>
          </p:cNvSpPr>
          <p:nvPr>
            <p:ph type="sldNum" sz="quarter" idx="10"/>
          </p:nvPr>
        </p:nvSpPr>
        <p:spPr/>
        <p:txBody>
          <a:bodyPr/>
          <a:lstStyle/>
          <a:p>
            <a:pPr>
              <a:defRPr/>
            </a:pPr>
            <a:fld id="{F85E0752-08EA-4EC6-A32D-4A7E4707ACEB}" type="slidenum">
              <a:rPr lang="en-US" smtClean="0"/>
              <a:pPr>
                <a:defRPr/>
              </a:pPr>
              <a:t>73</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ESS with several authorized access points</a:t>
            </a:r>
          </a:p>
          <a:p>
            <a:pPr lvl="1" eaLnBrk="1" hangingPunct="1"/>
            <a:r>
              <a:rPr lang="en-US" dirty="0" smtClean="0"/>
              <a:t>Must allow station association with any access point</a:t>
            </a:r>
          </a:p>
          <a:p>
            <a:pPr lvl="2" eaLnBrk="1" hangingPunct="1"/>
            <a:r>
              <a:rPr lang="en-US" dirty="0" smtClean="0"/>
              <a:t>While maintaining network connectivity</a:t>
            </a:r>
          </a:p>
          <a:p>
            <a:pPr eaLnBrk="1" hangingPunct="1"/>
            <a:r>
              <a:rPr lang="en-US" dirty="0" err="1" smtClean="0"/>
              <a:t>Reassociation</a:t>
            </a:r>
            <a:endParaRPr lang="en-US" dirty="0" smtClean="0"/>
          </a:p>
          <a:p>
            <a:pPr lvl="1" eaLnBrk="1" hangingPunct="1"/>
            <a:r>
              <a:rPr lang="en-US" dirty="0" smtClean="0"/>
              <a:t>Mobile user moves from one access point’s range into another’s range</a:t>
            </a:r>
          </a:p>
          <a:p>
            <a:pPr lvl="1" eaLnBrk="1" hangingPunct="1"/>
            <a:r>
              <a:rPr lang="en-US" dirty="0" smtClean="0"/>
              <a:t>Occurs by simply moving, high error rate</a:t>
            </a:r>
          </a:p>
          <a:p>
            <a:pPr eaLnBrk="1" hangingPunct="1"/>
            <a:r>
              <a:rPr lang="en-US" dirty="0" smtClean="0"/>
              <a:t>Stations’ scanning feature</a:t>
            </a:r>
          </a:p>
          <a:p>
            <a:pPr lvl="1" eaLnBrk="1" hangingPunct="1"/>
            <a:r>
              <a:rPr lang="en-US" dirty="0" smtClean="0"/>
              <a:t>Used to automatically balance transmission loads</a:t>
            </a:r>
          </a:p>
          <a:p>
            <a:pPr lvl="2" eaLnBrk="1" hangingPunct="1"/>
            <a:r>
              <a:rPr lang="en-US" dirty="0" smtClean="0"/>
              <a:t>Between access points</a:t>
            </a:r>
          </a:p>
          <a:p>
            <a:endParaRPr lang="en-US" dirty="0"/>
          </a:p>
        </p:txBody>
      </p:sp>
      <p:sp>
        <p:nvSpPr>
          <p:cNvPr id="4" name="Slide Number Placeholder 3"/>
          <p:cNvSpPr>
            <a:spLocks noGrp="1"/>
          </p:cNvSpPr>
          <p:nvPr>
            <p:ph type="sldNum" sz="quarter" idx="10"/>
          </p:nvPr>
        </p:nvSpPr>
        <p:spPr/>
        <p:txBody>
          <a:bodyPr/>
          <a:lstStyle/>
          <a:p>
            <a:pPr>
              <a:defRPr/>
            </a:pPr>
            <a:fld id="{F85E0752-08EA-4EC6-A32D-4A7E4707ACEB}" type="slidenum">
              <a:rPr lang="en-US" smtClean="0"/>
              <a:pPr>
                <a:defRPr/>
              </a:pPr>
              <a:t>74</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04EEBD-9B52-45D4-9DFC-9DAA077769BF}" type="slidenum">
              <a:rPr lang="en-US" smtClean="0"/>
              <a:pPr/>
              <a:t>75</a:t>
            </a:fld>
            <a:endParaRPr lang="en-US"/>
          </a:p>
        </p:txBody>
      </p:sp>
    </p:spTree>
    <p:extLst>
      <p:ext uri="{BB962C8B-B14F-4D97-AF65-F5344CB8AC3E}">
        <p14:creationId xmlns:p14="http://schemas.microsoft.com/office/powerpoint/2010/main" val="35342246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EEBD-9B52-45D4-9DFC-9DAA077769BF}" type="slidenum">
              <a:rPr lang="en-US" smtClean="0"/>
              <a:pPr/>
              <a:t>76</a:t>
            </a:fld>
            <a:endParaRPr lang="en-US"/>
          </a:p>
        </p:txBody>
      </p:sp>
    </p:spTree>
    <p:extLst>
      <p:ext uri="{BB962C8B-B14F-4D97-AF65-F5344CB8AC3E}">
        <p14:creationId xmlns:p14="http://schemas.microsoft.com/office/powerpoint/2010/main" val="3079257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Ratified October 2009</a:t>
            </a:r>
          </a:p>
          <a:p>
            <a:pPr eaLnBrk="1" hangingPunct="1"/>
            <a:r>
              <a:rPr lang="en-US" dirty="0" smtClean="0"/>
              <a:t>Manufacturers</a:t>
            </a:r>
          </a:p>
          <a:p>
            <a:pPr lvl="1" eaLnBrk="1" hangingPunct="1"/>
            <a:r>
              <a:rPr lang="en-US" dirty="0" smtClean="0"/>
              <a:t>Selling 802.11n-compatible transceivers</a:t>
            </a:r>
          </a:p>
          <a:p>
            <a:pPr eaLnBrk="1" hangingPunct="1"/>
            <a:r>
              <a:rPr lang="en-US" dirty="0" smtClean="0"/>
              <a:t>Primary goal</a:t>
            </a:r>
          </a:p>
          <a:p>
            <a:pPr lvl="1" eaLnBrk="1" hangingPunct="1"/>
            <a:r>
              <a:rPr lang="en-US" dirty="0" smtClean="0"/>
              <a:t>Wireless standard providing much higher effective throughput</a:t>
            </a:r>
          </a:p>
          <a:p>
            <a:pPr eaLnBrk="1" hangingPunct="1"/>
            <a:r>
              <a:rPr lang="en-US" dirty="0" smtClean="0"/>
              <a:t>Maximum throughput: 600 Mbps</a:t>
            </a:r>
          </a:p>
          <a:p>
            <a:pPr lvl="1" eaLnBrk="1" hangingPunct="1"/>
            <a:r>
              <a:rPr lang="en-US" dirty="0" smtClean="0"/>
              <a:t>Threat to Fast Ethernet</a:t>
            </a:r>
          </a:p>
          <a:p>
            <a:pPr eaLnBrk="1" hangingPunct="1"/>
            <a:r>
              <a:rPr lang="en-US" dirty="0" smtClean="0"/>
              <a:t>Backward compatible with 802.11a, b, g standards</a:t>
            </a:r>
          </a:p>
          <a:p>
            <a:pPr eaLnBrk="1" hangingPunct="1"/>
            <a:r>
              <a:rPr lang="en-US" dirty="0" smtClean="0"/>
              <a:t>MIMO (multiple input-multiple output)</a:t>
            </a:r>
          </a:p>
          <a:p>
            <a:pPr lvl="1" eaLnBrk="1" hangingPunct="1"/>
            <a:r>
              <a:rPr lang="en-US" dirty="0" smtClean="0"/>
              <a:t>Multiple access point antennas may issue signal to one or more receivers</a:t>
            </a:r>
          </a:p>
          <a:p>
            <a:pPr lvl="1" eaLnBrk="1" hangingPunct="1"/>
            <a:r>
              <a:rPr lang="en-US" dirty="0" smtClean="0"/>
              <a:t>Increases network’s throughput, access point’s range</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D904EEBD-9B52-45D4-9DFC-9DAA077769BF}" type="slidenum">
              <a:rPr lang="en-US" smtClean="0"/>
              <a:pPr/>
              <a:t>77</a:t>
            </a:fld>
            <a:endParaRPr lang="en-US"/>
          </a:p>
        </p:txBody>
      </p:sp>
    </p:spTree>
    <p:extLst>
      <p:ext uri="{BB962C8B-B14F-4D97-AF65-F5344CB8AC3E}">
        <p14:creationId xmlns:p14="http://schemas.microsoft.com/office/powerpoint/2010/main" val="5261549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EEBD-9B52-45D4-9DFC-9DAA077769BF}" type="slidenum">
              <a:rPr lang="en-US" smtClean="0"/>
              <a:pPr/>
              <a:t>78</a:t>
            </a:fld>
            <a:endParaRPr lang="en-US"/>
          </a:p>
        </p:txBody>
      </p:sp>
    </p:spTree>
    <p:extLst>
      <p:ext uri="{BB962C8B-B14F-4D97-AF65-F5344CB8AC3E}">
        <p14:creationId xmlns:p14="http://schemas.microsoft.com/office/powerpoint/2010/main" val="17028804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79</a:t>
            </a:fld>
            <a:endParaRPr lang="en-US"/>
          </a:p>
        </p:txBody>
      </p:sp>
    </p:spTree>
    <p:extLst>
      <p:ext uri="{BB962C8B-B14F-4D97-AF65-F5344CB8AC3E}">
        <p14:creationId xmlns:p14="http://schemas.microsoft.com/office/powerpoint/2010/main" val="28050783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04EEBD-9B52-45D4-9DFC-9DAA077769BF}" type="slidenum">
              <a:rPr lang="en-US" smtClean="0"/>
              <a:pPr/>
              <a:t>80</a:t>
            </a:fld>
            <a:endParaRPr lang="en-US"/>
          </a:p>
        </p:txBody>
      </p:sp>
    </p:spTree>
    <p:extLst>
      <p:ext uri="{BB962C8B-B14F-4D97-AF65-F5344CB8AC3E}">
        <p14:creationId xmlns:p14="http://schemas.microsoft.com/office/powerpoint/2010/main" val="4910779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04EEBD-9B52-45D4-9DFC-9DAA077769BF}" type="slidenum">
              <a:rPr lang="en-US" smtClean="0"/>
              <a:pPr/>
              <a:t>81</a:t>
            </a:fld>
            <a:endParaRPr lang="en-US"/>
          </a:p>
        </p:txBody>
      </p:sp>
    </p:spTree>
    <p:extLst>
      <p:ext uri="{BB962C8B-B14F-4D97-AF65-F5344CB8AC3E}">
        <p14:creationId xmlns:p14="http://schemas.microsoft.com/office/powerpoint/2010/main" val="905375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9</a:t>
            </a:fld>
            <a:endParaRPr lang="en-US"/>
          </a:p>
        </p:txBody>
      </p:sp>
    </p:spTree>
    <p:extLst>
      <p:ext uri="{BB962C8B-B14F-4D97-AF65-F5344CB8AC3E}">
        <p14:creationId xmlns:p14="http://schemas.microsoft.com/office/powerpoint/2010/main" val="20306462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802.11ac</a:t>
            </a:r>
            <a:r>
              <a:rPr lang="en-US" baseline="0" dirty="0" smtClean="0"/>
              <a:t> is on 5Ghz and has an </a:t>
            </a:r>
            <a:r>
              <a:rPr lang="en-US" baseline="0" dirty="0" err="1" smtClean="0"/>
              <a:t>thoughputs</a:t>
            </a:r>
            <a:r>
              <a:rPr lang="en-US" baseline="0" dirty="0" smtClean="0"/>
              <a:t> of up to 1300 Mbps (1.3 </a:t>
            </a:r>
            <a:r>
              <a:rPr lang="en-US" baseline="0" dirty="0" err="1" smtClean="0"/>
              <a:t>Gbps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904EEBD-9B52-45D4-9DFC-9DAA077769BF}" type="slidenum">
              <a:rPr lang="en-US" smtClean="0"/>
              <a:pPr/>
              <a:t>82</a:t>
            </a:fld>
            <a:endParaRPr lang="en-US"/>
          </a:p>
        </p:txBody>
      </p:sp>
    </p:spTree>
    <p:extLst>
      <p:ext uri="{BB962C8B-B14F-4D97-AF65-F5344CB8AC3E}">
        <p14:creationId xmlns:p14="http://schemas.microsoft.com/office/powerpoint/2010/main" val="28547337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83</a:t>
            </a:fld>
            <a:endParaRPr lang="en-US"/>
          </a:p>
        </p:txBody>
      </p:sp>
    </p:spTree>
    <p:extLst>
      <p:ext uri="{BB962C8B-B14F-4D97-AF65-F5344CB8AC3E}">
        <p14:creationId xmlns:p14="http://schemas.microsoft.com/office/powerpoint/2010/main" val="29994671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84</a:t>
            </a:fld>
            <a:endParaRPr lang="en-US"/>
          </a:p>
        </p:txBody>
      </p:sp>
    </p:spTree>
    <p:extLst>
      <p:ext uri="{BB962C8B-B14F-4D97-AF65-F5344CB8AC3E}">
        <p14:creationId xmlns:p14="http://schemas.microsoft.com/office/powerpoint/2010/main" val="42186962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85</a:t>
            </a:fld>
            <a:endParaRPr lang="en-US"/>
          </a:p>
        </p:txBody>
      </p:sp>
    </p:spTree>
    <p:extLst>
      <p:ext uri="{BB962C8B-B14F-4D97-AF65-F5344CB8AC3E}">
        <p14:creationId xmlns:p14="http://schemas.microsoft.com/office/powerpoint/2010/main" val="17380327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86</a:t>
            </a:fld>
            <a:endParaRPr lang="en-US"/>
          </a:p>
        </p:txBody>
      </p:sp>
    </p:spTree>
    <p:extLst>
      <p:ext uri="{BB962C8B-B14F-4D97-AF65-F5344CB8AC3E}">
        <p14:creationId xmlns:p14="http://schemas.microsoft.com/office/powerpoint/2010/main" val="35435200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87</a:t>
            </a:fld>
            <a:endParaRPr lang="en-US"/>
          </a:p>
        </p:txBody>
      </p:sp>
    </p:spTree>
    <p:extLst>
      <p:ext uri="{BB962C8B-B14F-4D97-AF65-F5344CB8AC3E}">
        <p14:creationId xmlns:p14="http://schemas.microsoft.com/office/powerpoint/2010/main" val="2028040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88</a:t>
            </a:fld>
            <a:endParaRPr lang="en-US"/>
          </a:p>
        </p:txBody>
      </p:sp>
    </p:spTree>
    <p:extLst>
      <p:ext uri="{BB962C8B-B14F-4D97-AF65-F5344CB8AC3E}">
        <p14:creationId xmlns:p14="http://schemas.microsoft.com/office/powerpoint/2010/main" val="35574752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89</a:t>
            </a:fld>
            <a:endParaRPr lang="en-US"/>
          </a:p>
        </p:txBody>
      </p:sp>
    </p:spTree>
    <p:extLst>
      <p:ext uri="{BB962C8B-B14F-4D97-AF65-F5344CB8AC3E}">
        <p14:creationId xmlns:p14="http://schemas.microsoft.com/office/powerpoint/2010/main" val="234071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90</a:t>
            </a:fld>
            <a:endParaRPr lang="en-US"/>
          </a:p>
        </p:txBody>
      </p:sp>
    </p:spTree>
    <p:extLst>
      <p:ext uri="{BB962C8B-B14F-4D97-AF65-F5344CB8AC3E}">
        <p14:creationId xmlns:p14="http://schemas.microsoft.com/office/powerpoint/2010/main" val="38981819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CSU/DSU-</a:t>
            </a:r>
            <a:r>
              <a:rPr lang="en-US" baseline="0" dirty="0" smtClean="0"/>
              <a:t> Channel Service Unit/Data Service Unit</a:t>
            </a:r>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91</a:t>
            </a:fld>
            <a:endParaRPr lang="en-US"/>
          </a:p>
        </p:txBody>
      </p:sp>
    </p:spTree>
    <p:extLst>
      <p:ext uri="{BB962C8B-B14F-4D97-AF65-F5344CB8AC3E}">
        <p14:creationId xmlns:p14="http://schemas.microsoft.com/office/powerpoint/2010/main" val="326447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smtClean="0">
                <a:solidFill>
                  <a:schemeClr val="tx1"/>
                </a:solidFill>
                <a:effectLst/>
                <a:latin typeface="+mn-lt"/>
                <a:ea typeface="+mn-ea"/>
                <a:cs typeface="+mn-cs"/>
              </a:rPr>
              <a:t>Packet switching</a:t>
            </a:r>
            <a:r>
              <a:rPr lang="en-US" sz="1200" b="0" i="0" kern="1200" dirty="0" smtClean="0">
                <a:solidFill>
                  <a:schemeClr val="tx1"/>
                </a:solidFill>
                <a:effectLst/>
                <a:latin typeface="+mn-lt"/>
                <a:ea typeface="+mn-ea"/>
                <a:cs typeface="+mn-cs"/>
              </a:rPr>
              <a:t> entails packaging data in specially formatted units (</a:t>
            </a:r>
            <a:r>
              <a:rPr lang="en-US" sz="1200" b="0" i="1" kern="1200" dirty="0" smtClean="0">
                <a:solidFill>
                  <a:schemeClr val="tx1"/>
                </a:solidFill>
                <a:effectLst/>
                <a:latin typeface="+mn-lt"/>
                <a:ea typeface="+mn-ea"/>
                <a:cs typeface="+mn-cs"/>
              </a:rPr>
              <a:t>packets</a:t>
            </a:r>
            <a:r>
              <a:rPr lang="en-US" sz="1200" b="0" i="0" kern="1200" dirty="0" smtClean="0">
                <a:solidFill>
                  <a:schemeClr val="tx1"/>
                </a:solidFill>
                <a:effectLst/>
                <a:latin typeface="+mn-lt"/>
                <a:ea typeface="+mn-ea"/>
                <a:cs typeface="+mn-cs"/>
              </a:rPr>
              <a:t> ) that are routed from source to destination using </a:t>
            </a:r>
            <a:r>
              <a:rPr lang="en-US" sz="1200" b="0" i="0" u="none" strike="noStrike" kern="1200" dirty="0" smtClean="0">
                <a:solidFill>
                  <a:schemeClr val="tx1"/>
                </a:solidFill>
                <a:effectLst/>
                <a:latin typeface="+mn-lt"/>
                <a:ea typeface="+mn-ea"/>
                <a:cs typeface="+mn-cs"/>
              </a:rPr>
              <a:t>network switches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rPr>
              <a:t>routers</a:t>
            </a:r>
            <a:r>
              <a:rPr lang="en-US" sz="1200" b="0" i="0" kern="1200" dirty="0" smtClean="0">
                <a:solidFill>
                  <a:schemeClr val="tx1"/>
                </a:solidFill>
                <a:effectLst/>
                <a:latin typeface="+mn-lt"/>
                <a:ea typeface="+mn-ea"/>
                <a:cs typeface="+mn-cs"/>
              </a:rPr>
              <a:t> . Each packet contains address information that identifies the sending computer and intended recipient.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rPr>
              <a:t>Circuit-switching</a:t>
            </a:r>
            <a:r>
              <a:rPr lang="en-US" sz="1200" b="0" i="0" u="sng" kern="1200" baseline="0" dirty="0" smtClean="0">
                <a:solidFill>
                  <a:schemeClr val="tx1"/>
                </a:solidFill>
                <a:effectLst/>
                <a:latin typeface="+mn-lt"/>
                <a:ea typeface="+mn-ea"/>
                <a:cs typeface="+mn-cs"/>
              </a:rPr>
              <a:t> </a:t>
            </a:r>
            <a:r>
              <a:rPr lang="en-US" sz="1200" b="0" i="0" u="none" kern="1200" baseline="0" dirty="0" smtClean="0">
                <a:solidFill>
                  <a:schemeClr val="tx1"/>
                </a:solidFill>
                <a:effectLst/>
                <a:latin typeface="+mn-lt"/>
                <a:ea typeface="+mn-ea"/>
                <a:cs typeface="+mn-cs"/>
              </a:rPr>
              <a:t>is where</a:t>
            </a:r>
            <a:r>
              <a:rPr lang="en-US" sz="1200" b="0" i="0" u="non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physical path is obtained for and dedicated to a single connection between two end-points in the network for the duration of the connection.</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10</a:t>
            </a:fld>
            <a:endParaRPr lang="en-US"/>
          </a:p>
        </p:txBody>
      </p:sp>
    </p:spTree>
    <p:extLst>
      <p:ext uri="{BB962C8B-B14F-4D97-AF65-F5344CB8AC3E}">
        <p14:creationId xmlns:p14="http://schemas.microsoft.com/office/powerpoint/2010/main" val="5515927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HDLC-</a:t>
            </a:r>
            <a:r>
              <a:rPr lang="en-US" baseline="0" dirty="0" smtClean="0"/>
              <a:t> High Level Data Link Control</a:t>
            </a:r>
          </a:p>
          <a:p>
            <a:r>
              <a:rPr lang="en-US" baseline="0" dirty="0" smtClean="0"/>
              <a:t>PPP –Point to Point Protocol</a:t>
            </a:r>
          </a:p>
          <a:p>
            <a:r>
              <a:rPr lang="en-US" baseline="0" dirty="0" smtClean="0"/>
              <a:t>SLIP-Serial Line Internet Protocol</a:t>
            </a:r>
          </a:p>
          <a:p>
            <a:r>
              <a:rPr lang="en-US" baseline="0" dirty="0" smtClean="0"/>
              <a:t>ATM-Asynchronous Transfer Mode</a:t>
            </a:r>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92</a:t>
            </a:fld>
            <a:endParaRPr lang="en-US"/>
          </a:p>
        </p:txBody>
      </p:sp>
    </p:spTree>
    <p:extLst>
      <p:ext uri="{BB962C8B-B14F-4D97-AF65-F5344CB8AC3E}">
        <p14:creationId xmlns:p14="http://schemas.microsoft.com/office/powerpoint/2010/main" val="5554276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MPLS – Multi Protocol Label</a:t>
            </a:r>
            <a:r>
              <a:rPr lang="en-US" baseline="0" dirty="0" smtClean="0"/>
              <a:t> Switching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DSL- Digital Subscriber Line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PPP –Point to Point Protocol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ATM-Asynchronous Transfer Mode</a:t>
            </a:r>
            <a:endParaRPr lang="en-US" dirty="0" smtClean="0"/>
          </a:p>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93</a:t>
            </a:fld>
            <a:endParaRPr lang="en-US"/>
          </a:p>
        </p:txBody>
      </p:sp>
    </p:spTree>
    <p:extLst>
      <p:ext uri="{BB962C8B-B14F-4D97-AF65-F5344CB8AC3E}">
        <p14:creationId xmlns:p14="http://schemas.microsoft.com/office/powerpoint/2010/main" val="17544879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94</a:t>
            </a:fld>
            <a:endParaRPr lang="en-US"/>
          </a:p>
        </p:txBody>
      </p:sp>
    </p:spTree>
    <p:extLst>
      <p:ext uri="{BB962C8B-B14F-4D97-AF65-F5344CB8AC3E}">
        <p14:creationId xmlns:p14="http://schemas.microsoft.com/office/powerpoint/2010/main" val="10289514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90000"/>
              </a:lnSpc>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9E36C07-19CF-4062-9030-6CF50C2E7287}" type="slidenum">
              <a:rPr lang="en-US" smtClean="0"/>
              <a:pPr>
                <a:defRPr/>
              </a:pPr>
              <a:t>95</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0D1B8-3F0B-4C52-952E-7284774A7668}" type="slidenum">
              <a:rPr lang="en-US" smtClean="0"/>
              <a:pPr/>
              <a:t>96</a:t>
            </a:fld>
            <a:endParaRPr lang="en-US"/>
          </a:p>
        </p:txBody>
      </p:sp>
    </p:spTree>
    <p:extLst>
      <p:ext uri="{BB962C8B-B14F-4D97-AF65-F5344CB8AC3E}">
        <p14:creationId xmlns:p14="http://schemas.microsoft.com/office/powerpoint/2010/main" val="17592551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B876869-4CC6-4217-80E7-4AE4CC1CBFDB}" type="slidenum">
              <a:rPr lang="en-US" smtClean="0"/>
              <a:pPr fontAlgn="base">
                <a:spcBef>
                  <a:spcPct val="0"/>
                </a:spcBef>
                <a:spcAft>
                  <a:spcPct val="0"/>
                </a:spcAft>
                <a:defRPr/>
              </a:pPr>
              <a:t>97</a:t>
            </a:fld>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0D1B8-3F0B-4C52-952E-7284774A7668}" type="slidenum">
              <a:rPr lang="en-US" smtClean="0"/>
              <a:pPr/>
              <a:t>98</a:t>
            </a:fld>
            <a:endParaRPr lang="en-US"/>
          </a:p>
        </p:txBody>
      </p:sp>
    </p:spTree>
    <p:extLst>
      <p:ext uri="{BB962C8B-B14F-4D97-AF65-F5344CB8AC3E}">
        <p14:creationId xmlns:p14="http://schemas.microsoft.com/office/powerpoint/2010/main" val="35765012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9913D37-1042-4C8B-96AA-D2D17FE97F5D}" type="slidenum">
              <a:rPr lang="en-US" smtClean="0"/>
              <a:pPr/>
              <a:t>99</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9913D37-1042-4C8B-96AA-D2D17FE97F5D}" type="slidenum">
              <a:rPr lang="en-US" smtClean="0"/>
              <a:pPr/>
              <a:t>100</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9913D37-1042-4C8B-96AA-D2D17FE97F5D}" type="slidenum">
              <a:rPr lang="en-US" smtClean="0"/>
              <a:pPr/>
              <a:t>101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21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9852"/>
            <a:ext cx="9144000" cy="338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A67E30-982F-4F7E-8677-B7A142587050}" type="datetime1">
              <a:rPr lang="en-US" smtClean="0"/>
              <a:pPr/>
              <a:t>6/17/2015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EE2AA-B616-4104-BCDB-C0AAC4681B0E}" type="slidenum">
              <a:rPr lang="en-US" smtClean="0"/>
              <a:pPr/>
              <a:t>‹#›</a:t>
            </a:fld>
            <a:endParaRPr lang="en-US"/>
          </a:p>
        </p:txBody>
      </p:sp>
    </p:spTree>
    <p:extLst>
      <p:ext uri="{BB962C8B-B14F-4D97-AF65-F5344CB8AC3E}">
        <p14:creationId xmlns:p14="http://schemas.microsoft.com/office/powerpoint/2010/main" val="3281268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4547E0-71F6-4AAF-B25A-2FDBFCC64E2A}" type="datetime1">
              <a:rPr lang="en-US" smtClean="0"/>
              <a:pPr/>
              <a:t>6/17/2015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EE2AA-B616-4104-BCDB-C0AAC4681B0E}" type="slidenum">
              <a:rPr lang="en-US" smtClean="0"/>
              <a:pPr/>
              <a:t>‹#›</a:t>
            </a:fld>
            <a:endParaRPr lang="en-US"/>
          </a:p>
        </p:txBody>
      </p:sp>
    </p:spTree>
    <p:extLst>
      <p:ext uri="{BB962C8B-B14F-4D97-AF65-F5344CB8AC3E}">
        <p14:creationId xmlns:p14="http://schemas.microsoft.com/office/powerpoint/2010/main" val="3805554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0D65C7-6D9D-4BC0-84B2-6D8EE47A83C1}" type="datetime1">
              <a:rPr lang="en-US" smtClean="0"/>
              <a:pPr/>
              <a:t>6/17/2015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EE2AA-B616-4104-BCDB-C0AAC4681B0E}" type="slidenum">
              <a:rPr lang="en-US" smtClean="0"/>
              <a:pPr/>
              <a:t>‹#›</a:t>
            </a:fld>
            <a:endParaRPr lang="en-US"/>
          </a:p>
        </p:txBody>
      </p:sp>
    </p:spTree>
    <p:extLst>
      <p:ext uri="{BB962C8B-B14F-4D97-AF65-F5344CB8AC3E}">
        <p14:creationId xmlns:p14="http://schemas.microsoft.com/office/powerpoint/2010/main" val="376157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pic>
        <p:nvPicPr>
          <p:cNvPr id="1638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flipH="1">
            <a:off x="0" y="0"/>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D318B762-E4E8-4004-B0BB-8088D47A2E84}" type="datetime1">
              <a:rPr lang="en-US" smtClean="0"/>
              <a:pPr>
                <a:defRPr/>
              </a:pPr>
              <a:t>6/17/2015</a:t>
            </a:fld>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DAB734AB-A935-40E4-963C-3B215117CF43}"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11395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2BA79045-EE23-4EB4-98D1-89EE37BAA943}" type="slidenum">
              <a:rPr lang="en-US"/>
              <a:pPr/>
              <a:t>‹#›</a:t>
            </a:fld>
            <a:endParaRPr lang="en-US"/>
          </a:p>
        </p:txBody>
      </p:sp>
    </p:spTree>
    <p:extLst>
      <p:ext uri="{BB962C8B-B14F-4D97-AF65-F5344CB8AC3E}">
        <p14:creationId xmlns:p14="http://schemas.microsoft.com/office/powerpoint/2010/main" val="242092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126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99000" y="0"/>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C65E42-CC8B-4461-BDF1-0669DCA30855}" type="datetime1">
              <a:rPr lang="en-US" smtClean="0"/>
              <a:pPr/>
              <a:t>6/17/2015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EE2AA-B616-4104-BCDB-C0AAC4681B0E}" type="slidenum">
              <a:rPr lang="en-US" smtClean="0"/>
              <a:pPr/>
              <a:t>‹#›</a:t>
            </a:fld>
            <a:endParaRPr lang="en-US"/>
          </a:p>
        </p:txBody>
      </p:sp>
    </p:spTree>
    <p:extLst>
      <p:ext uri="{BB962C8B-B14F-4D97-AF65-F5344CB8AC3E}">
        <p14:creationId xmlns:p14="http://schemas.microsoft.com/office/powerpoint/2010/main" val="1653140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AFD6BB-BA0B-45B7-BE2A-B9E21E3289E6}" type="datetime1">
              <a:rPr lang="en-US" smtClean="0"/>
              <a:pPr/>
              <a:t>6/17/2015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EE2AA-B616-4104-BCDB-C0AAC4681B0E}" type="slidenum">
              <a:rPr lang="en-US" smtClean="0"/>
              <a:pPr/>
              <a:t>‹#›</a:t>
            </a:fld>
            <a:endParaRPr lang="en-US"/>
          </a:p>
        </p:txBody>
      </p:sp>
      <p:pic>
        <p:nvPicPr>
          <p:cNvPr id="1024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338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401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C8AD80-BE93-4F77-BC2F-1F9479BF213E}" type="datetime1">
              <a:rPr lang="en-US" smtClean="0"/>
              <a:pPr/>
              <a:t>6/17/2015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4EE2AA-B616-4104-BCDB-C0AAC4681B0E}" type="slidenum">
              <a:rPr lang="en-US" smtClean="0"/>
              <a:pPr/>
              <a:t>‹#›</a:t>
            </a:fld>
            <a:endParaRPr lang="en-US"/>
          </a:p>
        </p:txBody>
      </p:sp>
    </p:spTree>
    <p:extLst>
      <p:ext uri="{BB962C8B-B14F-4D97-AF65-F5344CB8AC3E}">
        <p14:creationId xmlns:p14="http://schemas.microsoft.com/office/powerpoint/2010/main" val="2757079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0BB95D-2214-4893-AF43-7421CC12CCB6}" type="datetime1">
              <a:rPr lang="en-US" smtClean="0"/>
              <a:pPr/>
              <a:t>6/17/2015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4EE2AA-B616-4104-BCDB-C0AAC4681B0E}" type="slidenum">
              <a:rPr lang="en-US" smtClean="0"/>
              <a:pPr/>
              <a:t>‹#›</a:t>
            </a:fld>
            <a:endParaRPr lang="en-US"/>
          </a:p>
        </p:txBody>
      </p:sp>
    </p:spTree>
    <p:extLst>
      <p:ext uri="{BB962C8B-B14F-4D97-AF65-F5344CB8AC3E}">
        <p14:creationId xmlns:p14="http://schemas.microsoft.com/office/powerpoint/2010/main" val="17437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7B1D7C-CB6F-49C8-B42E-6547D29AC352}" type="datetime1">
              <a:rPr lang="en-US" smtClean="0"/>
              <a:pPr/>
              <a:t>6/17/2015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4EE2AA-B616-4104-BCDB-C0AAC4681B0E}" type="slidenum">
              <a:rPr lang="en-US" smtClean="0"/>
              <a:pPr/>
              <a:t>‹#›</a:t>
            </a:fld>
            <a:endParaRPr lang="en-US"/>
          </a:p>
        </p:txBody>
      </p:sp>
      <p:pic>
        <p:nvPicPr>
          <p:cNvPr id="1229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12858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4116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6BCACE-A1D8-49CB-989A-8589B667A267}" type="datetime1">
              <a:rPr lang="en-US" smtClean="0"/>
              <a:pPr/>
              <a:t>6/17/2015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4EE2AA-B616-4104-BCDB-C0AAC4681B0E}" type="slidenum">
              <a:rPr lang="en-US" smtClean="0"/>
              <a:pPr/>
              <a:t>‹#›</a:t>
            </a:fld>
            <a:endParaRPr lang="en-US"/>
          </a:p>
        </p:txBody>
      </p:sp>
      <p:pic>
        <p:nvPicPr>
          <p:cNvPr id="1331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15413" y="20972"/>
            <a:ext cx="12858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9737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83AF16-D266-4B15-8EBB-E9054CD376F8}" type="datetime1">
              <a:rPr lang="en-US" smtClean="0"/>
              <a:pPr/>
              <a:t>6/17/2015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4EE2AA-B616-4104-BCDB-C0AAC4681B0E}" type="slidenum">
              <a:rPr lang="en-US" smtClean="0"/>
              <a:pPr/>
              <a:t>‹#›</a:t>
            </a:fld>
            <a:endParaRPr lang="en-US"/>
          </a:p>
        </p:txBody>
      </p:sp>
    </p:spTree>
    <p:extLst>
      <p:ext uri="{BB962C8B-B14F-4D97-AF65-F5344CB8AC3E}">
        <p14:creationId xmlns:p14="http://schemas.microsoft.com/office/powerpoint/2010/main" val="4065324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1E2A37-43C5-4AA4-A263-8CD358322E2A}" type="datetime1">
              <a:rPr lang="en-US" smtClean="0"/>
              <a:pPr/>
              <a:t>6/17/2015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4EE2AA-B616-4104-BCDB-C0AAC4681B0E}" type="slidenum">
              <a:rPr lang="en-US" smtClean="0"/>
              <a:pPr/>
              <a:t>‹#›</a:t>
            </a:fld>
            <a:endParaRPr lang="en-US"/>
          </a:p>
        </p:txBody>
      </p:sp>
    </p:spTree>
    <p:extLst>
      <p:ext uri="{BB962C8B-B14F-4D97-AF65-F5344CB8AC3E}">
        <p14:creationId xmlns:p14="http://schemas.microsoft.com/office/powerpoint/2010/main" val="386360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5A088-1276-41A3-B846-F40418510BB7}" type="datetime1">
              <a:rPr lang="en-US" smtClean="0"/>
              <a:pPr/>
              <a:t>6/17/2015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EE2AA-B616-4104-BCDB-C0AAC4681B0E}" type="slidenum">
              <a:rPr lang="en-US" smtClean="0"/>
              <a:pPr/>
              <a:t>‹#›</a:t>
            </a:fld>
            <a:endParaRPr lang="en-US"/>
          </a:p>
        </p:txBody>
      </p:sp>
    </p:spTree>
    <p:extLst>
      <p:ext uri="{BB962C8B-B14F-4D97-AF65-F5344CB8AC3E}">
        <p14:creationId xmlns:p14="http://schemas.microsoft.com/office/powerpoint/2010/main" val="42456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100.xml"/><Relationship Id="rId1" Type="http://schemas.openxmlformats.org/officeDocument/2006/relationships/slideLayout" Target="../slideLayouts/slideLayout13.xml"/><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www.youtube.com/watch?v=mUBRjiVhJTs" TargetMode="External"/><Relationship Id="rId5" Type="http://schemas.openxmlformats.org/officeDocument/2006/relationships/hyperlink" Target="http://www.youtube.com/watch?v=VpBX_GpuQUA&amp;feature=relmfu" TargetMode="Externa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70.xml"/><Relationship Id="rId7" Type="http://schemas.openxmlformats.org/officeDocument/2006/relationships/oleObject" Target="../embeddings/oleObject2.bin"/><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6.wmf"/><Relationship Id="rId11" Type="http://schemas.openxmlformats.org/officeDocument/2006/relationships/oleObject" Target="../embeddings/oleObject5.bin"/><Relationship Id="rId5" Type="http://schemas.openxmlformats.org/officeDocument/2006/relationships/oleObject" Target="../embeddings/oleObject1.bin"/><Relationship Id="rId10" Type="http://schemas.openxmlformats.org/officeDocument/2006/relationships/oleObject" Target="../embeddings/oleObject4.bin"/><Relationship Id="rId4" Type="http://schemas.openxmlformats.org/officeDocument/2006/relationships/image" Target="../media/image68.png"/><Relationship Id="rId9" Type="http://schemas.openxmlformats.org/officeDocument/2006/relationships/oleObject" Target="../embeddings/oleObject3.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0.gi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ndor.depaul.edu/writing"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yourdomain.suffix/SUMMER2015"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yourname.siteground.net/WINTER2015"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83.jpeg"/></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networked globe with sunri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535"/>
            <a:ext cx="9144000" cy="6868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28600" y="152400"/>
            <a:ext cx="7772400" cy="1470025"/>
          </a:xfrm>
        </p:spPr>
        <p:txBody>
          <a:bodyPr>
            <a:normAutofit/>
          </a:bodyPr>
          <a:lstStyle/>
          <a:p>
            <a:pPr algn="l"/>
            <a:r>
              <a:rPr lang="en-US" sz="6000" dirty="0" smtClean="0">
                <a:solidFill>
                  <a:schemeClr val="bg1"/>
                </a:solidFill>
              </a:rPr>
              <a:t>Networking</a:t>
            </a:r>
            <a:endParaRPr lang="en-US" sz="6000" dirty="0">
              <a:solidFill>
                <a:schemeClr val="bg1"/>
              </a:solidFill>
            </a:endParaRPr>
          </a:p>
        </p:txBody>
      </p:sp>
      <p:sp>
        <p:nvSpPr>
          <p:cNvPr id="3" name="Subtitle 2"/>
          <p:cNvSpPr>
            <a:spLocks noGrp="1"/>
          </p:cNvSpPr>
          <p:nvPr>
            <p:ph type="subTitle" idx="1"/>
          </p:nvPr>
        </p:nvSpPr>
        <p:spPr>
          <a:xfrm>
            <a:off x="228600" y="1908175"/>
            <a:ext cx="6400800" cy="1752600"/>
          </a:xfrm>
        </p:spPr>
        <p:txBody>
          <a:bodyPr/>
          <a:lstStyle/>
          <a:p>
            <a:pPr algn="l"/>
            <a:r>
              <a:rPr lang="en-US" sz="4400" dirty="0" smtClean="0">
                <a:solidFill>
                  <a:schemeClr val="accent4">
                    <a:lumMod val="20000"/>
                    <a:lumOff val="80000"/>
                  </a:schemeClr>
                </a:solidFill>
              </a:rPr>
              <a:t>ECT 424/IS 324 </a:t>
            </a:r>
          </a:p>
          <a:p>
            <a:pPr algn="l"/>
            <a:r>
              <a:rPr lang="en-US" sz="4400" dirty="0" smtClean="0">
                <a:solidFill>
                  <a:schemeClr val="accent4">
                    <a:lumMod val="20000"/>
                    <a:lumOff val="80000"/>
                  </a:schemeClr>
                </a:solidFill>
              </a:rPr>
              <a:t>Module 2</a:t>
            </a:r>
          </a:p>
        </p:txBody>
      </p:sp>
      <p:sp>
        <p:nvSpPr>
          <p:cNvPr id="6" name="Slide Number Placeholder 5"/>
          <p:cNvSpPr>
            <a:spLocks noGrp="1"/>
          </p:cNvSpPr>
          <p:nvPr>
            <p:ph type="sldNum" sz="quarter" idx="12"/>
          </p:nvPr>
        </p:nvSpPr>
        <p:spPr/>
        <p:txBody>
          <a:bodyPr/>
          <a:lstStyle/>
          <a:p>
            <a:fld id="{904EE2AA-B616-4104-BCDB-C0AAC4681B0E}" type="slidenum">
              <a:rPr lang="en-US" smtClean="0"/>
              <a:pPr/>
              <a:t>1</a:t>
            </a:fld>
            <a:endParaRPr lang="en-US"/>
          </a:p>
        </p:txBody>
      </p:sp>
    </p:spTree>
    <p:extLst>
      <p:ext uri="{BB962C8B-B14F-4D97-AF65-F5344CB8AC3E}">
        <p14:creationId xmlns:p14="http://schemas.microsoft.com/office/powerpoint/2010/main" val="848221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4862" y="0"/>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Communications</a:t>
            </a:r>
          </a:p>
          <a:p>
            <a:pPr lvl="1"/>
            <a:r>
              <a:rPr lang="en-US" dirty="0" smtClean="0"/>
              <a:t>Packet Switched</a:t>
            </a:r>
          </a:p>
          <a:p>
            <a:pPr lvl="2"/>
            <a:r>
              <a:rPr lang="en-US" u="sng" dirty="0"/>
              <a:t>Packet switching</a:t>
            </a:r>
            <a:r>
              <a:rPr lang="en-US" dirty="0"/>
              <a:t> entails packaging data in specially formatted units (</a:t>
            </a:r>
            <a:r>
              <a:rPr lang="en-US" i="1" dirty="0"/>
              <a:t>packets</a:t>
            </a:r>
            <a:r>
              <a:rPr lang="en-US" dirty="0"/>
              <a:t> ) that are routed from source to destination using network switches and routers . Each packet contains address information that identifies the sending computer and intended recipient</a:t>
            </a:r>
            <a:r>
              <a:rPr lang="en-US" dirty="0" smtClean="0"/>
              <a:t>. </a:t>
            </a:r>
          </a:p>
          <a:p>
            <a:pPr lvl="1"/>
            <a:r>
              <a:rPr lang="en-US" dirty="0" smtClean="0"/>
              <a:t>Circuit Switched</a:t>
            </a:r>
          </a:p>
          <a:p>
            <a:pPr lvl="2"/>
            <a:r>
              <a:rPr lang="en-US" u="sng" dirty="0"/>
              <a:t>Circuit-switching </a:t>
            </a:r>
            <a:r>
              <a:rPr lang="en-US" dirty="0"/>
              <a:t>is where a physical path is obtained for and dedicated to a single connection between two end-points in the network for the duration of the connection</a:t>
            </a:r>
            <a:r>
              <a:rPr lang="en-US" dirty="0" smtClean="0"/>
              <a:t>.</a:t>
            </a:r>
          </a:p>
          <a:p>
            <a:r>
              <a:rPr lang="en-US" dirty="0" smtClean="0"/>
              <a:t>Media</a:t>
            </a:r>
          </a:p>
          <a:p>
            <a:pPr lvl="1"/>
            <a:r>
              <a:rPr lang="en-US" dirty="0" smtClean="0"/>
              <a:t>Types </a:t>
            </a:r>
          </a:p>
          <a:p>
            <a:pPr lvl="1"/>
            <a:r>
              <a:rPr lang="en-US" dirty="0" smtClean="0"/>
              <a:t>Structured Cabling Design</a:t>
            </a:r>
          </a:p>
          <a:p>
            <a:r>
              <a:rPr lang="en-US" dirty="0" smtClean="0"/>
              <a:t>LAN, WLAN</a:t>
            </a:r>
          </a:p>
          <a:p>
            <a:r>
              <a:rPr lang="en-US" dirty="0" smtClean="0"/>
              <a:t>WAN</a:t>
            </a:r>
          </a:p>
          <a:p>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10</a:t>
            </a:fld>
            <a:endParaRPr lang="en-US"/>
          </a:p>
        </p:txBody>
      </p:sp>
    </p:spTree>
    <p:extLst>
      <p:ext uri="{BB962C8B-B14F-4D97-AF65-F5344CB8AC3E}">
        <p14:creationId xmlns:p14="http://schemas.microsoft.com/office/powerpoint/2010/main" val="8217605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3"/>
          <p:cNvSpPr>
            <a:spLocks noGrp="1" noChangeArrowheads="1"/>
          </p:cNvSpPr>
          <p:nvPr>
            <p:ph idx="1"/>
          </p:nvPr>
        </p:nvSpPr>
        <p:spPr>
          <a:xfrm>
            <a:off x="533400" y="1600200"/>
            <a:ext cx="7924800" cy="4572000"/>
          </a:xfrm>
        </p:spPr>
        <p:txBody>
          <a:bodyPr/>
          <a:lstStyle/>
          <a:p>
            <a:pPr eaLnBrk="1" hangingPunct="1"/>
            <a:r>
              <a:rPr lang="en-US" sz="2400" dirty="0" smtClean="0"/>
              <a:t>Most popular</a:t>
            </a:r>
          </a:p>
          <a:p>
            <a:pPr eaLnBrk="1" hangingPunct="1"/>
            <a:r>
              <a:rPr lang="en-US" sz="2400" dirty="0" smtClean="0"/>
              <a:t>Breaks data into packets before transporting</a:t>
            </a:r>
          </a:p>
          <a:p>
            <a:pPr eaLnBrk="1" hangingPunct="1"/>
            <a:r>
              <a:rPr lang="en-US" sz="2400" dirty="0" smtClean="0"/>
              <a:t>Packets</a:t>
            </a:r>
          </a:p>
          <a:p>
            <a:pPr lvl="1" eaLnBrk="1" hangingPunct="1"/>
            <a:r>
              <a:rPr lang="en-US" sz="2400" dirty="0" smtClean="0"/>
              <a:t>Travel any network path to destination</a:t>
            </a:r>
          </a:p>
          <a:p>
            <a:pPr lvl="1" eaLnBrk="1" hangingPunct="1"/>
            <a:r>
              <a:rPr lang="en-US" sz="2400" dirty="0" smtClean="0"/>
              <a:t>Find fastest circuit available at any instant</a:t>
            </a:r>
          </a:p>
          <a:p>
            <a:pPr lvl="1" eaLnBrk="1" hangingPunct="1"/>
            <a:r>
              <a:rPr lang="en-US" sz="2400" dirty="0" smtClean="0"/>
              <a:t>Need not follow each other</a:t>
            </a:r>
          </a:p>
          <a:p>
            <a:pPr lvl="1" eaLnBrk="1" hangingPunct="1"/>
            <a:r>
              <a:rPr lang="en-US" sz="2400" dirty="0" smtClean="0"/>
              <a:t>Need not arrive in sequence</a:t>
            </a:r>
          </a:p>
          <a:p>
            <a:pPr lvl="1" eaLnBrk="1" hangingPunct="1"/>
            <a:r>
              <a:rPr lang="en-US" sz="2400" dirty="0" smtClean="0"/>
              <a:t>Must be Reassembled at destination</a:t>
            </a:r>
          </a:p>
          <a:p>
            <a:pPr lvl="2" eaLnBrk="1" hangingPunct="1"/>
            <a:r>
              <a:rPr lang="en-US" sz="2000" dirty="0" smtClean="0"/>
              <a:t>Requires speedy connections for live audio, video transmission</a:t>
            </a:r>
          </a:p>
        </p:txBody>
      </p:sp>
      <p:sp>
        <p:nvSpPr>
          <p:cNvPr id="36867" name="Slide Number Placeholder 4"/>
          <p:cNvSpPr>
            <a:spLocks noGrp="1"/>
          </p:cNvSpPr>
          <p:nvPr>
            <p:ph type="sldNum" sz="quarter" idx="12"/>
          </p:nvPr>
        </p:nvSpPr>
        <p:spPr>
          <a:noFill/>
        </p:spPr>
        <p:txBody>
          <a:bodyPr/>
          <a:lstStyle/>
          <a:p>
            <a:pPr marL="342900" indent="-342900"/>
            <a:fld id="{B611B972-839D-4837-BEF6-AE13E83924C8}" type="slidenum">
              <a:rPr lang="en-US"/>
              <a:pPr marL="342900" indent="-342900"/>
              <a:t>100</a:t>
            </a:fld>
            <a:endParaRPr lang="en-US"/>
          </a:p>
        </p:txBody>
      </p:sp>
      <p:sp>
        <p:nvSpPr>
          <p:cNvPr id="36868" name="Rectangle 2"/>
          <p:cNvSpPr>
            <a:spLocks noGrp="1" noChangeArrowheads="1"/>
          </p:cNvSpPr>
          <p:nvPr>
            <p:ph type="title"/>
          </p:nvPr>
        </p:nvSpPr>
        <p:spPr/>
        <p:txBody>
          <a:bodyPr/>
          <a:lstStyle/>
          <a:p>
            <a:pPr eaLnBrk="1" hangingPunct="1"/>
            <a:r>
              <a:rPr lang="en-US" smtClean="0"/>
              <a:t>Packet Switching</a:t>
            </a:r>
          </a:p>
        </p:txBody>
      </p:sp>
    </p:spTree>
    <p:extLst>
      <p:ext uri="{BB962C8B-B14F-4D97-AF65-F5344CB8AC3E}">
        <p14:creationId xmlns:p14="http://schemas.microsoft.com/office/powerpoint/2010/main" val="314888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69">
                                            <p:txEl>
                                              <p:pRg st="0" end="0"/>
                                            </p:txEl>
                                          </p:spTgt>
                                        </p:tgtEl>
                                        <p:attrNameLst>
                                          <p:attrName>style.visibility</p:attrName>
                                        </p:attrNameLst>
                                      </p:cBhvr>
                                      <p:to>
                                        <p:strVal val="visible"/>
                                      </p:to>
                                    </p:set>
                                    <p:animEffect transition="in" filter="fade">
                                      <p:cBhvr>
                                        <p:cTn id="7" dur="500"/>
                                        <p:tgtEl>
                                          <p:spTgt spid="36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69">
                                            <p:txEl>
                                              <p:pRg st="1" end="1"/>
                                            </p:txEl>
                                          </p:spTgt>
                                        </p:tgtEl>
                                        <p:attrNameLst>
                                          <p:attrName>style.visibility</p:attrName>
                                        </p:attrNameLst>
                                      </p:cBhvr>
                                      <p:to>
                                        <p:strVal val="visible"/>
                                      </p:to>
                                    </p:set>
                                    <p:animEffect transition="in" filter="fade">
                                      <p:cBhvr>
                                        <p:cTn id="12" dur="500"/>
                                        <p:tgtEl>
                                          <p:spTgt spid="368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69">
                                            <p:txEl>
                                              <p:pRg st="2" end="2"/>
                                            </p:txEl>
                                          </p:spTgt>
                                        </p:tgtEl>
                                        <p:attrNameLst>
                                          <p:attrName>style.visibility</p:attrName>
                                        </p:attrNameLst>
                                      </p:cBhvr>
                                      <p:to>
                                        <p:strVal val="visible"/>
                                      </p:to>
                                    </p:set>
                                    <p:animEffect transition="in" filter="fade">
                                      <p:cBhvr>
                                        <p:cTn id="17" dur="500"/>
                                        <p:tgtEl>
                                          <p:spTgt spid="3686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6869">
                                            <p:txEl>
                                              <p:pRg st="3" end="3"/>
                                            </p:txEl>
                                          </p:spTgt>
                                        </p:tgtEl>
                                        <p:attrNameLst>
                                          <p:attrName>style.visibility</p:attrName>
                                        </p:attrNameLst>
                                      </p:cBhvr>
                                      <p:to>
                                        <p:strVal val="visible"/>
                                      </p:to>
                                    </p:set>
                                    <p:animEffect transition="in" filter="fade">
                                      <p:cBhvr>
                                        <p:cTn id="20" dur="500"/>
                                        <p:tgtEl>
                                          <p:spTgt spid="36869">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6869">
                                            <p:txEl>
                                              <p:pRg st="4" end="4"/>
                                            </p:txEl>
                                          </p:spTgt>
                                        </p:tgtEl>
                                        <p:attrNameLst>
                                          <p:attrName>style.visibility</p:attrName>
                                        </p:attrNameLst>
                                      </p:cBhvr>
                                      <p:to>
                                        <p:strVal val="visible"/>
                                      </p:to>
                                    </p:set>
                                    <p:animEffect transition="in" filter="fade">
                                      <p:cBhvr>
                                        <p:cTn id="23" dur="500"/>
                                        <p:tgtEl>
                                          <p:spTgt spid="3686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6869">
                                            <p:txEl>
                                              <p:pRg st="5" end="5"/>
                                            </p:txEl>
                                          </p:spTgt>
                                        </p:tgtEl>
                                        <p:attrNameLst>
                                          <p:attrName>style.visibility</p:attrName>
                                        </p:attrNameLst>
                                      </p:cBhvr>
                                      <p:to>
                                        <p:strVal val="visible"/>
                                      </p:to>
                                    </p:set>
                                    <p:animEffect transition="in" filter="fade">
                                      <p:cBhvr>
                                        <p:cTn id="26" dur="500"/>
                                        <p:tgtEl>
                                          <p:spTgt spid="3686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6869">
                                            <p:txEl>
                                              <p:pRg st="6" end="6"/>
                                            </p:txEl>
                                          </p:spTgt>
                                        </p:tgtEl>
                                        <p:attrNameLst>
                                          <p:attrName>style.visibility</p:attrName>
                                        </p:attrNameLst>
                                      </p:cBhvr>
                                      <p:to>
                                        <p:strVal val="visible"/>
                                      </p:to>
                                    </p:set>
                                    <p:animEffect transition="in" filter="fade">
                                      <p:cBhvr>
                                        <p:cTn id="29" dur="500"/>
                                        <p:tgtEl>
                                          <p:spTgt spid="3686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6869">
                                            <p:txEl>
                                              <p:pRg st="7" end="7"/>
                                            </p:txEl>
                                          </p:spTgt>
                                        </p:tgtEl>
                                        <p:attrNameLst>
                                          <p:attrName>style.visibility</p:attrName>
                                        </p:attrNameLst>
                                      </p:cBhvr>
                                      <p:to>
                                        <p:strVal val="visible"/>
                                      </p:to>
                                    </p:set>
                                    <p:animEffect transition="in" filter="fade">
                                      <p:cBhvr>
                                        <p:cTn id="32" dur="500"/>
                                        <p:tgtEl>
                                          <p:spTgt spid="36869">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6869">
                                            <p:txEl>
                                              <p:pRg st="8" end="8"/>
                                            </p:txEl>
                                          </p:spTgt>
                                        </p:tgtEl>
                                        <p:attrNameLst>
                                          <p:attrName>style.visibility</p:attrName>
                                        </p:attrNameLst>
                                      </p:cBhvr>
                                      <p:to>
                                        <p:strVal val="visible"/>
                                      </p:to>
                                    </p:set>
                                    <p:animEffect transition="in" filter="fade">
                                      <p:cBhvr>
                                        <p:cTn id="35" dur="500"/>
                                        <p:tgtEl>
                                          <p:spTgt spid="3686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3"/>
          <p:cNvSpPr>
            <a:spLocks noGrp="1" noChangeArrowheads="1"/>
          </p:cNvSpPr>
          <p:nvPr>
            <p:ph idx="1"/>
          </p:nvPr>
        </p:nvSpPr>
        <p:spPr/>
        <p:txBody>
          <a:bodyPr/>
          <a:lstStyle/>
          <a:p>
            <a:pPr eaLnBrk="1" hangingPunct="1"/>
            <a:r>
              <a:rPr lang="en-US" sz="2800" dirty="0" smtClean="0"/>
              <a:t>Advantages</a:t>
            </a:r>
          </a:p>
          <a:p>
            <a:pPr lvl="1" eaLnBrk="1" hangingPunct="1"/>
            <a:r>
              <a:rPr lang="en-US" sz="2800" dirty="0" smtClean="0"/>
              <a:t>No wasted bandwidth</a:t>
            </a:r>
          </a:p>
          <a:p>
            <a:pPr lvl="1" eaLnBrk="1" hangingPunct="1"/>
            <a:r>
              <a:rPr lang="en-US" sz="2800" dirty="0" smtClean="0"/>
              <a:t>Devices do not process information</a:t>
            </a:r>
          </a:p>
          <a:p>
            <a:pPr eaLnBrk="1" hangingPunct="1"/>
            <a:r>
              <a:rPr lang="en-US" sz="2800" dirty="0" smtClean="0"/>
              <a:t>Examples</a:t>
            </a:r>
          </a:p>
          <a:p>
            <a:pPr lvl="1" eaLnBrk="1" hangingPunct="1"/>
            <a:r>
              <a:rPr lang="en-US" sz="2800" dirty="0" smtClean="0"/>
              <a:t>Ethernet networks</a:t>
            </a:r>
          </a:p>
          <a:p>
            <a:pPr lvl="1" eaLnBrk="1" hangingPunct="1"/>
            <a:r>
              <a:rPr lang="en-US" sz="2800" dirty="0" smtClean="0"/>
              <a:t>Internet</a:t>
            </a:r>
          </a:p>
        </p:txBody>
      </p:sp>
      <p:sp>
        <p:nvSpPr>
          <p:cNvPr id="37891" name="Slide Number Placeholder 4"/>
          <p:cNvSpPr>
            <a:spLocks noGrp="1"/>
          </p:cNvSpPr>
          <p:nvPr>
            <p:ph type="sldNum" sz="quarter" idx="12"/>
          </p:nvPr>
        </p:nvSpPr>
        <p:spPr>
          <a:noFill/>
        </p:spPr>
        <p:txBody>
          <a:bodyPr/>
          <a:lstStyle/>
          <a:p>
            <a:pPr marL="342900" indent="-342900"/>
            <a:fld id="{3408D0C7-F6EB-4BC8-8474-E91C4312598C}" type="slidenum">
              <a:rPr lang="en-US"/>
              <a:pPr marL="342900" indent="-342900"/>
              <a:t>101</a:t>
            </a:fld>
            <a:endParaRPr lang="en-US"/>
          </a:p>
        </p:txBody>
      </p:sp>
      <p:sp>
        <p:nvSpPr>
          <p:cNvPr id="37892" name="Rectangle 2"/>
          <p:cNvSpPr>
            <a:spLocks noGrp="1" noChangeArrowheads="1"/>
          </p:cNvSpPr>
          <p:nvPr>
            <p:ph type="title"/>
          </p:nvPr>
        </p:nvSpPr>
        <p:spPr/>
        <p:txBody>
          <a:bodyPr/>
          <a:lstStyle/>
          <a:p>
            <a:pPr eaLnBrk="1" hangingPunct="1"/>
            <a:r>
              <a:rPr lang="en-US" dirty="0" smtClean="0"/>
              <a:t>Packet Switching</a:t>
            </a:r>
          </a:p>
        </p:txBody>
      </p:sp>
    </p:spTree>
    <p:extLst>
      <p:ext uri="{BB962C8B-B14F-4D97-AF65-F5344CB8AC3E}">
        <p14:creationId xmlns:p14="http://schemas.microsoft.com/office/powerpoint/2010/main" val="2139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3">
                                            <p:txEl>
                                              <p:pRg st="0" end="0"/>
                                            </p:txEl>
                                          </p:spTgt>
                                        </p:tgtEl>
                                        <p:attrNameLst>
                                          <p:attrName>style.visibility</p:attrName>
                                        </p:attrNameLst>
                                      </p:cBhvr>
                                      <p:to>
                                        <p:strVal val="visible"/>
                                      </p:to>
                                    </p:set>
                                    <p:animEffect transition="in" filter="fade">
                                      <p:cBhvr>
                                        <p:cTn id="7" dur="500"/>
                                        <p:tgtEl>
                                          <p:spTgt spid="3789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893">
                                            <p:txEl>
                                              <p:pRg st="1" end="1"/>
                                            </p:txEl>
                                          </p:spTgt>
                                        </p:tgtEl>
                                        <p:attrNameLst>
                                          <p:attrName>style.visibility</p:attrName>
                                        </p:attrNameLst>
                                      </p:cBhvr>
                                      <p:to>
                                        <p:strVal val="visible"/>
                                      </p:to>
                                    </p:set>
                                    <p:animEffect transition="in" filter="fade">
                                      <p:cBhvr>
                                        <p:cTn id="10" dur="500"/>
                                        <p:tgtEl>
                                          <p:spTgt spid="3789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7893">
                                            <p:txEl>
                                              <p:pRg st="2" end="2"/>
                                            </p:txEl>
                                          </p:spTgt>
                                        </p:tgtEl>
                                        <p:attrNameLst>
                                          <p:attrName>style.visibility</p:attrName>
                                        </p:attrNameLst>
                                      </p:cBhvr>
                                      <p:to>
                                        <p:strVal val="visible"/>
                                      </p:to>
                                    </p:set>
                                    <p:animEffect transition="in" filter="fade">
                                      <p:cBhvr>
                                        <p:cTn id="13" dur="500"/>
                                        <p:tgtEl>
                                          <p:spTgt spid="3789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7893">
                                            <p:txEl>
                                              <p:pRg st="3" end="3"/>
                                            </p:txEl>
                                          </p:spTgt>
                                        </p:tgtEl>
                                        <p:attrNameLst>
                                          <p:attrName>style.visibility</p:attrName>
                                        </p:attrNameLst>
                                      </p:cBhvr>
                                      <p:to>
                                        <p:strVal val="visible"/>
                                      </p:to>
                                    </p:set>
                                    <p:animEffect transition="in" filter="fade">
                                      <p:cBhvr>
                                        <p:cTn id="16" dur="500"/>
                                        <p:tgtEl>
                                          <p:spTgt spid="3789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7893">
                                            <p:txEl>
                                              <p:pRg st="4" end="4"/>
                                            </p:txEl>
                                          </p:spTgt>
                                        </p:tgtEl>
                                        <p:attrNameLst>
                                          <p:attrName>style.visibility</p:attrName>
                                        </p:attrNameLst>
                                      </p:cBhvr>
                                      <p:to>
                                        <p:strVal val="visible"/>
                                      </p:to>
                                    </p:set>
                                    <p:animEffect transition="in" filter="fade">
                                      <p:cBhvr>
                                        <p:cTn id="19" dur="500"/>
                                        <p:tgtEl>
                                          <p:spTgt spid="3789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7893">
                                            <p:txEl>
                                              <p:pRg st="5" end="5"/>
                                            </p:txEl>
                                          </p:spTgt>
                                        </p:tgtEl>
                                        <p:attrNameLst>
                                          <p:attrName>style.visibility</p:attrName>
                                        </p:attrNameLst>
                                      </p:cBhvr>
                                      <p:to>
                                        <p:strVal val="visible"/>
                                      </p:to>
                                    </p:set>
                                    <p:animEffect transition="in" filter="fade">
                                      <p:cBhvr>
                                        <p:cTn id="22" dur="500"/>
                                        <p:tgtEl>
                                          <p:spTgt spid="378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rrowheads="1"/>
          </p:cNvSpPr>
          <p:nvPr>
            <p:ph type="title"/>
          </p:nvPr>
        </p:nvSpPr>
        <p:spPr>
          <a:xfrm>
            <a:off x="990600" y="228600"/>
            <a:ext cx="6096000" cy="838200"/>
          </a:xfrm>
        </p:spPr>
        <p:txBody>
          <a:bodyPr lIns="82136" tIns="41068" rIns="82136" bIns="41068"/>
          <a:lstStyle/>
          <a:p>
            <a:pPr eaLnBrk="1" hangingPunct="1">
              <a:defRPr/>
            </a:pPr>
            <a:r>
              <a:rPr lang="en-US" dirty="0" smtClean="0">
                <a:solidFill>
                  <a:schemeClr val="tx1"/>
                </a:solidFill>
              </a:rPr>
              <a:t>Frame Relay Overview</a:t>
            </a:r>
          </a:p>
        </p:txBody>
      </p:sp>
      <p:sp>
        <p:nvSpPr>
          <p:cNvPr id="210947" name="Rectangle 3"/>
          <p:cNvSpPr>
            <a:spLocks noGrp="1" noChangeArrowheads="1"/>
          </p:cNvSpPr>
          <p:nvPr>
            <p:ph type="body" sz="half" idx="2"/>
          </p:nvPr>
        </p:nvSpPr>
        <p:spPr>
          <a:xfrm>
            <a:off x="762000" y="4038600"/>
            <a:ext cx="5943600" cy="2362200"/>
          </a:xfrm>
        </p:spPr>
        <p:txBody>
          <a:bodyPr lIns="82136" tIns="41068" rIns="82136" bIns="41068" anchor="ctr" anchorCtr="1">
            <a:normAutofit lnSpcReduction="10000"/>
          </a:bodyPr>
          <a:lstStyle/>
          <a:p>
            <a:pPr marL="342900" lvl="1" indent="-342900">
              <a:lnSpc>
                <a:spcPct val="85000"/>
              </a:lnSpc>
              <a:spcBef>
                <a:spcPct val="35000"/>
              </a:spcBef>
              <a:buFont typeface="Arial" pitchFamily="34" charset="0"/>
              <a:buChar char="•"/>
              <a:defRPr/>
            </a:pPr>
            <a:r>
              <a:rPr lang="en-US" sz="3000" dirty="0" smtClean="0"/>
              <a:t>Virtual circuit connections</a:t>
            </a:r>
          </a:p>
          <a:p>
            <a:pPr lvl="1" eaLnBrk="1" hangingPunct="1">
              <a:lnSpc>
                <a:spcPct val="85000"/>
              </a:lnSpc>
              <a:spcBef>
                <a:spcPct val="35000"/>
              </a:spcBef>
              <a:defRPr/>
            </a:pPr>
            <a:r>
              <a:rPr lang="en-US" sz="2600" dirty="0" smtClean="0"/>
              <a:t>One physical circuit </a:t>
            </a:r>
          </a:p>
          <a:p>
            <a:pPr lvl="1" eaLnBrk="1" hangingPunct="1">
              <a:lnSpc>
                <a:spcPct val="85000"/>
              </a:lnSpc>
              <a:spcBef>
                <a:spcPct val="35000"/>
              </a:spcBef>
              <a:defRPr/>
            </a:pPr>
            <a:r>
              <a:rPr lang="en-US" sz="2600" dirty="0" smtClean="0"/>
              <a:t>Multiple virtual circuits</a:t>
            </a:r>
          </a:p>
          <a:p>
            <a:pPr eaLnBrk="1" hangingPunct="1">
              <a:lnSpc>
                <a:spcPct val="85000"/>
              </a:lnSpc>
              <a:spcBef>
                <a:spcPct val="35000"/>
              </a:spcBef>
              <a:defRPr/>
            </a:pPr>
            <a:r>
              <a:rPr lang="en-US" sz="3000" dirty="0" smtClean="0"/>
              <a:t>Connection-oriented service</a:t>
            </a:r>
          </a:p>
          <a:p>
            <a:pPr lvl="1" eaLnBrk="1" hangingPunct="1">
              <a:lnSpc>
                <a:spcPct val="85000"/>
              </a:lnSpc>
              <a:spcBef>
                <a:spcPct val="35000"/>
              </a:spcBef>
              <a:defRPr/>
            </a:pPr>
            <a:r>
              <a:rPr lang="en-US" sz="2600" dirty="0" smtClean="0"/>
              <a:t>Permanent Virtual Circuit (PVC)    </a:t>
            </a:r>
          </a:p>
        </p:txBody>
      </p:sp>
      <p:sp>
        <p:nvSpPr>
          <p:cNvPr id="26627" name="Slide Number Placeholder 5"/>
          <p:cNvSpPr>
            <a:spLocks noGrp="1"/>
          </p:cNvSpPr>
          <p:nvPr>
            <p:ph type="sldNum" sz="quarter" idx="11"/>
          </p:nvPr>
        </p:nvSpPr>
        <p:spPr>
          <a:noFill/>
        </p:spPr>
        <p:txBody>
          <a:bodyPr/>
          <a:lstStyle/>
          <a:p>
            <a:fld id="{C1AB5C1A-C007-46BD-81AD-FB716496A1EA}" type="slidenum">
              <a:rPr lang="en-US" smtClean="0"/>
              <a:pPr/>
              <a:t>102</a:t>
            </a:fld>
            <a:endParaRPr lang="en-US" smtClean="0"/>
          </a:p>
        </p:txBody>
      </p:sp>
      <p:sp>
        <p:nvSpPr>
          <p:cNvPr id="26631" name="Line 4"/>
          <p:cNvSpPr>
            <a:spLocks noChangeShapeType="1"/>
          </p:cNvSpPr>
          <p:nvPr/>
        </p:nvSpPr>
        <p:spPr bwMode="auto">
          <a:xfrm>
            <a:off x="1828800" y="2438400"/>
            <a:ext cx="714375" cy="0"/>
          </a:xfrm>
          <a:prstGeom prst="line">
            <a:avLst/>
          </a:prstGeom>
          <a:noFill/>
          <a:ln w="50800">
            <a:solidFill>
              <a:schemeClr val="tx1"/>
            </a:solidFill>
            <a:round/>
            <a:headEnd type="none" w="sm" len="sm"/>
            <a:tailEnd type="none" w="sm" len="sm"/>
          </a:ln>
        </p:spPr>
        <p:txBody>
          <a:bodyPr wrap="none" anchor="ctr"/>
          <a:lstStyle/>
          <a:p>
            <a:endParaRPr lang="en-US"/>
          </a:p>
        </p:txBody>
      </p:sp>
      <p:sp>
        <p:nvSpPr>
          <p:cNvPr id="26632" name="Freeform 5"/>
          <p:cNvSpPr>
            <a:spLocks/>
          </p:cNvSpPr>
          <p:nvPr/>
        </p:nvSpPr>
        <p:spPr bwMode="auto">
          <a:xfrm>
            <a:off x="6510338" y="1727200"/>
            <a:ext cx="944562" cy="433388"/>
          </a:xfrm>
          <a:custGeom>
            <a:avLst/>
            <a:gdLst>
              <a:gd name="T0" fmla="*/ 0 w 529"/>
              <a:gd name="T1" fmla="*/ 2147483647 h 241"/>
              <a:gd name="T2" fmla="*/ 2147483647 w 529"/>
              <a:gd name="T3" fmla="*/ 2147483647 h 241"/>
              <a:gd name="T4" fmla="*/ 2147483647 w 529"/>
              <a:gd name="T5" fmla="*/ 2147483647 h 241"/>
              <a:gd name="T6" fmla="*/ 2147483647 w 529"/>
              <a:gd name="T7" fmla="*/ 0 h 241"/>
              <a:gd name="T8" fmla="*/ 0 60000 65536"/>
              <a:gd name="T9" fmla="*/ 0 60000 65536"/>
              <a:gd name="T10" fmla="*/ 0 60000 65536"/>
              <a:gd name="T11" fmla="*/ 0 60000 65536"/>
              <a:gd name="T12" fmla="*/ 0 w 529"/>
              <a:gd name="T13" fmla="*/ 0 h 241"/>
              <a:gd name="T14" fmla="*/ 529 w 529"/>
              <a:gd name="T15" fmla="*/ 241 h 241"/>
            </a:gdLst>
            <a:ahLst/>
            <a:cxnLst>
              <a:cxn ang="T8">
                <a:pos x="T0" y="T1"/>
              </a:cxn>
              <a:cxn ang="T9">
                <a:pos x="T2" y="T3"/>
              </a:cxn>
              <a:cxn ang="T10">
                <a:pos x="T4" y="T5"/>
              </a:cxn>
              <a:cxn ang="T11">
                <a:pos x="T6" y="T7"/>
              </a:cxn>
            </a:cxnLst>
            <a:rect l="T12" t="T13" r="T14" b="T15"/>
            <a:pathLst>
              <a:path w="529" h="241">
                <a:moveTo>
                  <a:pt x="0" y="240"/>
                </a:moveTo>
                <a:lnTo>
                  <a:pt x="288" y="48"/>
                </a:lnTo>
                <a:lnTo>
                  <a:pt x="240" y="240"/>
                </a:lnTo>
                <a:lnTo>
                  <a:pt x="528" y="0"/>
                </a:lnTo>
              </a:path>
            </a:pathLst>
          </a:custGeom>
          <a:noFill/>
          <a:ln w="50800" cap="rnd">
            <a:solidFill>
              <a:schemeClr val="tx1"/>
            </a:solidFill>
            <a:round/>
            <a:headEnd type="none" w="sm" len="sm"/>
            <a:tailEnd type="none" w="sm" len="sm"/>
          </a:ln>
        </p:spPr>
        <p:txBody>
          <a:bodyPr/>
          <a:lstStyle/>
          <a:p>
            <a:endParaRPr lang="en-US"/>
          </a:p>
        </p:txBody>
      </p:sp>
      <p:pic>
        <p:nvPicPr>
          <p:cNvPr id="26633" name="Picture 6"/>
          <p:cNvPicPr>
            <a:picLocks noChangeArrowheads="1"/>
          </p:cNvPicPr>
          <p:nvPr/>
        </p:nvPicPr>
        <p:blipFill>
          <a:blip r:embed="rId3" cstate="print"/>
          <a:srcRect/>
          <a:stretch>
            <a:fillRect/>
          </a:stretch>
        </p:blipFill>
        <p:spPr bwMode="auto">
          <a:xfrm>
            <a:off x="4267200" y="2133600"/>
            <a:ext cx="2706688" cy="1219200"/>
          </a:xfrm>
          <a:prstGeom prst="rect">
            <a:avLst/>
          </a:prstGeom>
          <a:noFill/>
          <a:ln w="9525">
            <a:noFill/>
            <a:miter lim="800000"/>
            <a:headEnd/>
            <a:tailEnd/>
          </a:ln>
        </p:spPr>
      </p:pic>
      <p:sp>
        <p:nvSpPr>
          <p:cNvPr id="26634" name="Freeform 8"/>
          <p:cNvSpPr>
            <a:spLocks/>
          </p:cNvSpPr>
          <p:nvPr/>
        </p:nvSpPr>
        <p:spPr bwMode="auto">
          <a:xfrm>
            <a:off x="2495550" y="2428875"/>
            <a:ext cx="2046288" cy="158750"/>
          </a:xfrm>
          <a:custGeom>
            <a:avLst/>
            <a:gdLst>
              <a:gd name="T0" fmla="*/ 0 w 1145"/>
              <a:gd name="T1" fmla="*/ 0 h 89"/>
              <a:gd name="T2" fmla="*/ 2147483647 w 1145"/>
              <a:gd name="T3" fmla="*/ 0 h 89"/>
              <a:gd name="T4" fmla="*/ 2147483647 w 1145"/>
              <a:gd name="T5" fmla="*/ 2147483647 h 89"/>
              <a:gd name="T6" fmla="*/ 2147483647 w 1145"/>
              <a:gd name="T7" fmla="*/ 2147483647 h 89"/>
              <a:gd name="T8" fmla="*/ 0 60000 65536"/>
              <a:gd name="T9" fmla="*/ 0 60000 65536"/>
              <a:gd name="T10" fmla="*/ 0 60000 65536"/>
              <a:gd name="T11" fmla="*/ 0 60000 65536"/>
              <a:gd name="T12" fmla="*/ 0 w 1145"/>
              <a:gd name="T13" fmla="*/ 0 h 89"/>
              <a:gd name="T14" fmla="*/ 1145 w 1145"/>
              <a:gd name="T15" fmla="*/ 89 h 89"/>
            </a:gdLst>
            <a:ahLst/>
            <a:cxnLst>
              <a:cxn ang="T8">
                <a:pos x="T0" y="T1"/>
              </a:cxn>
              <a:cxn ang="T9">
                <a:pos x="T2" y="T3"/>
              </a:cxn>
              <a:cxn ang="T10">
                <a:pos x="T4" y="T5"/>
              </a:cxn>
              <a:cxn ang="T11">
                <a:pos x="T6" y="T7"/>
              </a:cxn>
            </a:cxnLst>
            <a:rect l="T12" t="T13" r="T14" b="T15"/>
            <a:pathLst>
              <a:path w="1145" h="89">
                <a:moveTo>
                  <a:pt x="0" y="0"/>
                </a:moveTo>
                <a:lnTo>
                  <a:pt x="930" y="0"/>
                </a:lnTo>
                <a:lnTo>
                  <a:pt x="858" y="88"/>
                </a:lnTo>
                <a:lnTo>
                  <a:pt x="1144" y="88"/>
                </a:lnTo>
              </a:path>
            </a:pathLst>
          </a:custGeom>
          <a:noFill/>
          <a:ln w="50800" cap="rnd">
            <a:solidFill>
              <a:schemeClr val="tx1"/>
            </a:solidFill>
            <a:round/>
            <a:headEnd type="none" w="sm" len="sm"/>
            <a:tailEnd type="none" w="sm" len="sm"/>
          </a:ln>
        </p:spPr>
        <p:txBody>
          <a:bodyPr/>
          <a:lstStyle/>
          <a:p>
            <a:endParaRPr lang="en-US"/>
          </a:p>
        </p:txBody>
      </p:sp>
      <p:sp>
        <p:nvSpPr>
          <p:cNvPr id="26635" name="Rectangle 9"/>
          <p:cNvSpPr>
            <a:spLocks noChangeArrowheads="1"/>
          </p:cNvSpPr>
          <p:nvPr/>
        </p:nvSpPr>
        <p:spPr bwMode="auto">
          <a:xfrm>
            <a:off x="457200" y="1447800"/>
            <a:ext cx="1200150" cy="671512"/>
          </a:xfrm>
          <a:prstGeom prst="rect">
            <a:avLst/>
          </a:prstGeom>
          <a:noFill/>
          <a:ln w="9525">
            <a:noFill/>
            <a:miter lim="800000"/>
            <a:headEnd/>
            <a:tailEnd/>
          </a:ln>
        </p:spPr>
        <p:txBody>
          <a:bodyPr wrap="none" lIns="21427" tIns="30355" rIns="21427" bIns="30355"/>
          <a:lstStyle/>
          <a:p>
            <a:pPr defTabSz="1028700">
              <a:lnSpc>
                <a:spcPts val="1800"/>
              </a:lnSpc>
              <a:spcAft>
                <a:spcPts val="900"/>
              </a:spcAft>
              <a:tabLst>
                <a:tab pos="514350" algn="l"/>
                <a:tab pos="1028700" algn="l"/>
                <a:tab pos="1544638" algn="l"/>
              </a:tabLst>
            </a:pPr>
            <a:r>
              <a:rPr lang="en-US" sz="1800" dirty="0"/>
              <a:t>Frame Relay</a:t>
            </a:r>
          </a:p>
          <a:p>
            <a:pPr defTabSz="1028700">
              <a:lnSpc>
                <a:spcPts val="1800"/>
              </a:lnSpc>
              <a:spcAft>
                <a:spcPts val="900"/>
              </a:spcAft>
              <a:tabLst>
                <a:tab pos="514350" algn="l"/>
                <a:tab pos="1028700" algn="l"/>
                <a:tab pos="1544638" algn="l"/>
              </a:tabLst>
            </a:pPr>
            <a:r>
              <a:rPr lang="en-US" sz="1800" dirty="0"/>
              <a:t>Router</a:t>
            </a:r>
          </a:p>
        </p:txBody>
      </p:sp>
      <p:pic>
        <p:nvPicPr>
          <p:cNvPr id="26636" name="Picture 15"/>
          <p:cNvPicPr>
            <a:picLocks noChangeArrowheads="1"/>
          </p:cNvPicPr>
          <p:nvPr/>
        </p:nvPicPr>
        <p:blipFill>
          <a:blip r:embed="rId4" cstate="print"/>
          <a:srcRect/>
          <a:stretch>
            <a:fillRect/>
          </a:stretch>
        </p:blipFill>
        <p:spPr bwMode="auto">
          <a:xfrm>
            <a:off x="7281863" y="1487488"/>
            <a:ext cx="828675" cy="482600"/>
          </a:xfrm>
          <a:prstGeom prst="rect">
            <a:avLst/>
          </a:prstGeom>
          <a:noFill/>
          <a:ln w="9525">
            <a:noFill/>
            <a:miter lim="800000"/>
            <a:headEnd/>
            <a:tailEnd/>
          </a:ln>
        </p:spPr>
      </p:pic>
      <p:pic>
        <p:nvPicPr>
          <p:cNvPr id="26637" name="Picture 20"/>
          <p:cNvPicPr>
            <a:picLocks noChangeArrowheads="1"/>
          </p:cNvPicPr>
          <p:nvPr/>
        </p:nvPicPr>
        <p:blipFill>
          <a:blip r:embed="rId4" cstate="print"/>
          <a:srcRect/>
          <a:stretch>
            <a:fillRect/>
          </a:stretch>
        </p:blipFill>
        <p:spPr bwMode="auto">
          <a:xfrm>
            <a:off x="1087438" y="2171700"/>
            <a:ext cx="830262" cy="484188"/>
          </a:xfrm>
          <a:prstGeom prst="rect">
            <a:avLst/>
          </a:prstGeom>
          <a:noFill/>
          <a:ln w="9525">
            <a:noFill/>
            <a:miter lim="800000"/>
            <a:headEnd/>
            <a:tailEnd/>
          </a:ln>
        </p:spPr>
      </p:pic>
      <p:grpSp>
        <p:nvGrpSpPr>
          <p:cNvPr id="2" name="Group 23"/>
          <p:cNvGrpSpPr>
            <a:grpSpLocks/>
          </p:cNvGrpSpPr>
          <p:nvPr/>
        </p:nvGrpSpPr>
        <p:grpSpPr bwMode="auto">
          <a:xfrm>
            <a:off x="2344738" y="2197100"/>
            <a:ext cx="1323975" cy="434975"/>
            <a:chOff x="1612" y="1231"/>
            <a:chExt cx="740" cy="243"/>
          </a:xfrm>
        </p:grpSpPr>
        <p:pic>
          <p:nvPicPr>
            <p:cNvPr id="26658" name="Picture 24"/>
            <p:cNvPicPr>
              <a:picLocks noChangeArrowheads="1"/>
            </p:cNvPicPr>
            <p:nvPr/>
          </p:nvPicPr>
          <p:blipFill>
            <a:blip r:embed="rId5" cstate="print"/>
            <a:srcRect/>
            <a:stretch>
              <a:fillRect/>
            </a:stretch>
          </p:blipFill>
          <p:spPr bwMode="auto">
            <a:xfrm>
              <a:off x="1632" y="1231"/>
              <a:ext cx="720" cy="225"/>
            </a:xfrm>
            <a:prstGeom prst="rect">
              <a:avLst/>
            </a:prstGeom>
            <a:noFill/>
            <a:ln w="9525">
              <a:noFill/>
              <a:miter lim="800000"/>
              <a:headEnd/>
              <a:tailEnd/>
            </a:ln>
          </p:spPr>
        </p:pic>
        <p:sp>
          <p:nvSpPr>
            <p:cNvPr id="26659" name="Rectangle 25"/>
            <p:cNvSpPr>
              <a:spLocks noChangeArrowheads="1"/>
            </p:cNvSpPr>
            <p:nvPr/>
          </p:nvSpPr>
          <p:spPr bwMode="auto">
            <a:xfrm>
              <a:off x="1612" y="1278"/>
              <a:ext cx="625" cy="196"/>
            </a:xfrm>
            <a:prstGeom prst="rect">
              <a:avLst/>
            </a:prstGeom>
            <a:noFill/>
            <a:ln w="9525">
              <a:noFill/>
              <a:miter lim="800000"/>
              <a:headEnd/>
              <a:tailEnd/>
            </a:ln>
          </p:spPr>
          <p:txBody>
            <a:bodyPr wrap="none" lIns="103563" tIns="51782" rIns="103563" bIns="51782">
              <a:spAutoFit/>
            </a:bodyPr>
            <a:lstStyle/>
            <a:p>
              <a:pPr defTabSz="1028700"/>
              <a:r>
                <a:rPr lang="en-US" sz="1600">
                  <a:solidFill>
                    <a:schemeClr val="bg2"/>
                  </a:solidFill>
                </a:rPr>
                <a:t>CSU/DSU</a:t>
              </a:r>
            </a:p>
          </p:txBody>
        </p:sp>
      </p:grpSp>
      <p:sp>
        <p:nvSpPr>
          <p:cNvPr id="26639" name="Rectangle 27"/>
          <p:cNvSpPr>
            <a:spLocks noChangeArrowheads="1"/>
          </p:cNvSpPr>
          <p:nvPr/>
        </p:nvSpPr>
        <p:spPr bwMode="auto">
          <a:xfrm>
            <a:off x="4419600" y="1295400"/>
            <a:ext cx="1198563" cy="1012825"/>
          </a:xfrm>
          <a:prstGeom prst="rect">
            <a:avLst/>
          </a:prstGeom>
          <a:noFill/>
          <a:ln w="9525">
            <a:noFill/>
            <a:miter lim="800000"/>
            <a:headEnd/>
            <a:tailEnd/>
          </a:ln>
        </p:spPr>
        <p:txBody>
          <a:bodyPr wrap="none" lIns="21427" tIns="30355" rIns="21427" bIns="30355"/>
          <a:lstStyle/>
          <a:p>
            <a:pPr algn="l" defTabSz="1028700">
              <a:lnSpc>
                <a:spcPts val="1800"/>
              </a:lnSpc>
              <a:spcAft>
                <a:spcPts val="900"/>
              </a:spcAft>
              <a:tabLst>
                <a:tab pos="514350" algn="l"/>
                <a:tab pos="1028700" algn="l"/>
                <a:tab pos="1544638" algn="l"/>
              </a:tabLst>
            </a:pPr>
            <a:r>
              <a:rPr lang="en-US" sz="1800" dirty="0"/>
              <a:t>DCE or </a:t>
            </a:r>
            <a:br>
              <a:rPr lang="en-US" sz="1800" dirty="0"/>
            </a:br>
            <a:r>
              <a:rPr lang="en-US" sz="1800" dirty="0"/>
              <a:t>Frame</a:t>
            </a:r>
            <a:br>
              <a:rPr lang="en-US" sz="1800" dirty="0"/>
            </a:br>
            <a:r>
              <a:rPr lang="en-US" sz="1800" dirty="0"/>
              <a:t>Relay Switch</a:t>
            </a:r>
          </a:p>
        </p:txBody>
      </p:sp>
      <p:sp>
        <p:nvSpPr>
          <p:cNvPr id="210972" name="Line 28"/>
          <p:cNvSpPr>
            <a:spLocks noChangeShapeType="1"/>
          </p:cNvSpPr>
          <p:nvPr/>
        </p:nvSpPr>
        <p:spPr bwMode="auto">
          <a:xfrm>
            <a:off x="4652963" y="2971800"/>
            <a:ext cx="1000125" cy="600075"/>
          </a:xfrm>
          <a:prstGeom prst="line">
            <a:avLst/>
          </a:prstGeom>
          <a:noFill/>
          <a:ln w="25400">
            <a:solidFill>
              <a:schemeClr val="accent2"/>
            </a:solidFill>
            <a:round/>
            <a:headEnd type="none" w="sm" len="sm"/>
            <a:tailEnd type="none" w="sm" len="sm"/>
          </a:ln>
          <a:effectLst>
            <a:outerShdw dist="35921" dir="2700000" algn="ctr" rotWithShape="0">
              <a:schemeClr val="tx1"/>
            </a:outerShdw>
          </a:effectLst>
        </p:spPr>
        <p:txBody>
          <a:bodyPr wrap="none" anchor="ctr"/>
          <a:lstStyle/>
          <a:p>
            <a:pPr>
              <a:defRPr/>
            </a:pPr>
            <a:endParaRPr lang="en-US"/>
          </a:p>
        </p:txBody>
      </p:sp>
      <p:sp>
        <p:nvSpPr>
          <p:cNvPr id="26641" name="Line 29"/>
          <p:cNvSpPr>
            <a:spLocks noChangeShapeType="1"/>
          </p:cNvSpPr>
          <p:nvPr/>
        </p:nvSpPr>
        <p:spPr bwMode="auto">
          <a:xfrm flipH="1">
            <a:off x="6248399" y="2514600"/>
            <a:ext cx="28575" cy="685800"/>
          </a:xfrm>
          <a:prstGeom prst="line">
            <a:avLst/>
          </a:prstGeom>
          <a:noFill/>
          <a:ln w="25400">
            <a:solidFill>
              <a:schemeClr val="accent2"/>
            </a:solidFill>
            <a:round/>
            <a:headEnd type="none" w="sm" len="sm"/>
            <a:tailEnd type="none" w="sm" len="sm"/>
          </a:ln>
        </p:spPr>
        <p:txBody>
          <a:bodyPr wrap="none" anchor="ctr"/>
          <a:lstStyle/>
          <a:p>
            <a:endParaRPr lang="en-US"/>
          </a:p>
        </p:txBody>
      </p:sp>
      <p:sp>
        <p:nvSpPr>
          <p:cNvPr id="26642" name="Line 30"/>
          <p:cNvSpPr>
            <a:spLocks noChangeShapeType="1"/>
          </p:cNvSpPr>
          <p:nvPr/>
        </p:nvSpPr>
        <p:spPr bwMode="auto">
          <a:xfrm flipV="1">
            <a:off x="4738688" y="2400300"/>
            <a:ext cx="1185862" cy="342900"/>
          </a:xfrm>
          <a:prstGeom prst="line">
            <a:avLst/>
          </a:prstGeom>
          <a:noFill/>
          <a:ln w="25400">
            <a:solidFill>
              <a:schemeClr val="accent2"/>
            </a:solidFill>
            <a:round/>
            <a:headEnd type="none" w="sm" len="sm"/>
            <a:tailEnd type="none" w="sm" len="sm"/>
          </a:ln>
        </p:spPr>
        <p:txBody>
          <a:bodyPr wrap="none" anchor="ctr"/>
          <a:lstStyle/>
          <a:p>
            <a:endParaRPr lang="en-US"/>
          </a:p>
        </p:txBody>
      </p:sp>
      <p:pic>
        <p:nvPicPr>
          <p:cNvPr id="26643" name="Picture 31"/>
          <p:cNvPicPr>
            <a:picLocks noChangeArrowheads="1"/>
          </p:cNvPicPr>
          <p:nvPr/>
        </p:nvPicPr>
        <p:blipFill>
          <a:blip r:embed="rId6" cstate="print"/>
          <a:srcRect/>
          <a:stretch>
            <a:fillRect/>
          </a:stretch>
        </p:blipFill>
        <p:spPr bwMode="auto">
          <a:xfrm>
            <a:off x="4264025" y="2447925"/>
            <a:ext cx="682625" cy="669925"/>
          </a:xfrm>
          <a:prstGeom prst="rect">
            <a:avLst/>
          </a:prstGeom>
          <a:noFill/>
          <a:ln w="9525">
            <a:noFill/>
            <a:miter lim="800000"/>
            <a:headEnd/>
            <a:tailEnd/>
          </a:ln>
        </p:spPr>
      </p:pic>
      <p:pic>
        <p:nvPicPr>
          <p:cNvPr id="26644" name="Picture 32"/>
          <p:cNvPicPr>
            <a:picLocks noChangeArrowheads="1"/>
          </p:cNvPicPr>
          <p:nvPr/>
        </p:nvPicPr>
        <p:blipFill>
          <a:blip r:embed="rId6" cstate="print"/>
          <a:srcRect/>
          <a:stretch>
            <a:fillRect/>
          </a:stretch>
        </p:blipFill>
        <p:spPr bwMode="auto">
          <a:xfrm>
            <a:off x="5943600" y="1905000"/>
            <a:ext cx="682625" cy="669925"/>
          </a:xfrm>
          <a:prstGeom prst="rect">
            <a:avLst/>
          </a:prstGeom>
          <a:noFill/>
          <a:ln w="9525">
            <a:noFill/>
            <a:miter lim="800000"/>
            <a:headEnd/>
            <a:tailEnd/>
          </a:ln>
        </p:spPr>
      </p:pic>
      <p:sp>
        <p:nvSpPr>
          <p:cNvPr id="26645" name="Freeform 33"/>
          <p:cNvSpPr>
            <a:spLocks/>
          </p:cNvSpPr>
          <p:nvPr/>
        </p:nvSpPr>
        <p:spPr bwMode="auto">
          <a:xfrm rot="1413047">
            <a:off x="6045119" y="3559312"/>
            <a:ext cx="1335290" cy="381000"/>
          </a:xfrm>
          <a:custGeom>
            <a:avLst/>
            <a:gdLst>
              <a:gd name="T0" fmla="*/ 0 w 788"/>
              <a:gd name="T1" fmla="*/ 2147483647 h 184"/>
              <a:gd name="T2" fmla="*/ 2147483647 w 788"/>
              <a:gd name="T3" fmla="*/ 2147483647 h 184"/>
              <a:gd name="T4" fmla="*/ 2147483647 w 788"/>
              <a:gd name="T5" fmla="*/ 2147483647 h 184"/>
              <a:gd name="T6" fmla="*/ 2147483647 w 788"/>
              <a:gd name="T7" fmla="*/ 0 h 184"/>
              <a:gd name="T8" fmla="*/ 0 60000 65536"/>
              <a:gd name="T9" fmla="*/ 0 60000 65536"/>
              <a:gd name="T10" fmla="*/ 0 60000 65536"/>
              <a:gd name="T11" fmla="*/ 0 60000 65536"/>
              <a:gd name="T12" fmla="*/ 0 w 788"/>
              <a:gd name="T13" fmla="*/ 0 h 184"/>
              <a:gd name="T14" fmla="*/ 788 w 788"/>
              <a:gd name="T15" fmla="*/ 184 h 184"/>
            </a:gdLst>
            <a:ahLst/>
            <a:cxnLst>
              <a:cxn ang="T8">
                <a:pos x="T0" y="T1"/>
              </a:cxn>
              <a:cxn ang="T9">
                <a:pos x="T2" y="T3"/>
              </a:cxn>
              <a:cxn ang="T10">
                <a:pos x="T4" y="T5"/>
              </a:cxn>
              <a:cxn ang="T11">
                <a:pos x="T6" y="T7"/>
              </a:cxn>
            </a:cxnLst>
            <a:rect l="T12" t="T13" r="T14" b="T15"/>
            <a:pathLst>
              <a:path w="788" h="184">
                <a:moveTo>
                  <a:pt x="0" y="183"/>
                </a:moveTo>
                <a:lnTo>
                  <a:pt x="450" y="31"/>
                </a:lnTo>
                <a:lnTo>
                  <a:pt x="337" y="153"/>
                </a:lnTo>
                <a:lnTo>
                  <a:pt x="787" y="0"/>
                </a:lnTo>
              </a:path>
            </a:pathLst>
          </a:custGeom>
          <a:noFill/>
          <a:ln w="50800" cap="rnd">
            <a:solidFill>
              <a:schemeClr val="tx1"/>
            </a:solidFill>
            <a:round/>
            <a:headEnd type="none" w="sm" len="sm"/>
            <a:tailEnd type="none" w="sm" len="sm"/>
          </a:ln>
        </p:spPr>
        <p:txBody>
          <a:bodyPr/>
          <a:lstStyle/>
          <a:p>
            <a:endParaRPr lang="en-US"/>
          </a:p>
        </p:txBody>
      </p:sp>
      <p:pic>
        <p:nvPicPr>
          <p:cNvPr id="26646" name="Picture 34"/>
          <p:cNvPicPr>
            <a:picLocks noChangeArrowheads="1"/>
          </p:cNvPicPr>
          <p:nvPr/>
        </p:nvPicPr>
        <p:blipFill>
          <a:blip r:embed="rId4" cstate="print"/>
          <a:srcRect/>
          <a:stretch>
            <a:fillRect/>
          </a:stretch>
        </p:blipFill>
        <p:spPr bwMode="auto">
          <a:xfrm>
            <a:off x="7391400" y="3733800"/>
            <a:ext cx="828675" cy="482600"/>
          </a:xfrm>
          <a:prstGeom prst="rect">
            <a:avLst/>
          </a:prstGeom>
          <a:noFill/>
          <a:ln w="9525">
            <a:noFill/>
            <a:miter lim="800000"/>
            <a:headEnd/>
            <a:tailEnd/>
          </a:ln>
        </p:spPr>
      </p:pic>
      <p:pic>
        <p:nvPicPr>
          <p:cNvPr id="26647" name="Picture 35"/>
          <p:cNvPicPr>
            <a:picLocks noChangeArrowheads="1"/>
          </p:cNvPicPr>
          <p:nvPr/>
        </p:nvPicPr>
        <p:blipFill>
          <a:blip r:embed="rId6" cstate="print"/>
          <a:srcRect/>
          <a:stretch>
            <a:fillRect/>
          </a:stretch>
        </p:blipFill>
        <p:spPr bwMode="auto">
          <a:xfrm>
            <a:off x="5715000" y="3124200"/>
            <a:ext cx="682625" cy="671513"/>
          </a:xfrm>
          <a:prstGeom prst="rect">
            <a:avLst/>
          </a:prstGeom>
          <a:noFill/>
          <a:ln w="9525">
            <a:noFill/>
            <a:miter lim="800000"/>
            <a:headEnd/>
            <a:tailEnd/>
          </a:ln>
        </p:spPr>
      </p:pic>
      <p:sp>
        <p:nvSpPr>
          <p:cNvPr id="26648" name="Text Box 36"/>
          <p:cNvSpPr txBox="1">
            <a:spLocks noChangeArrowheads="1"/>
          </p:cNvSpPr>
          <p:nvPr/>
        </p:nvSpPr>
        <p:spPr bwMode="auto">
          <a:xfrm>
            <a:off x="1219200" y="3124200"/>
            <a:ext cx="1676400" cy="366713"/>
          </a:xfrm>
          <a:prstGeom prst="rect">
            <a:avLst/>
          </a:prstGeom>
          <a:noFill/>
          <a:ln w="12700" cap="sq">
            <a:noFill/>
            <a:miter lim="800000"/>
            <a:headEnd type="none" w="sm" len="sm"/>
            <a:tailEnd type="none" w="sm" len="sm"/>
          </a:ln>
        </p:spPr>
        <p:txBody>
          <a:bodyPr wrap="square">
            <a:spAutoFit/>
          </a:bodyPr>
          <a:lstStyle/>
          <a:p>
            <a:pPr algn="l"/>
            <a:r>
              <a:rPr lang="en-US" sz="1800" b="0" dirty="0" smtClean="0">
                <a:latin typeface="Garamond" pitchFamily="18" charset="0"/>
              </a:rPr>
              <a:t>Ethernet LAN</a:t>
            </a:r>
            <a:endParaRPr lang="en-US" sz="1800" b="0" dirty="0">
              <a:latin typeface="Garamond" pitchFamily="18" charset="0"/>
            </a:endParaRPr>
          </a:p>
        </p:txBody>
      </p:sp>
      <p:sp>
        <p:nvSpPr>
          <p:cNvPr id="26649" name="Line 37"/>
          <p:cNvSpPr>
            <a:spLocks noChangeShapeType="1"/>
          </p:cNvSpPr>
          <p:nvPr/>
        </p:nvSpPr>
        <p:spPr bwMode="auto">
          <a:xfrm>
            <a:off x="1752600" y="2362200"/>
            <a:ext cx="2438400" cy="0"/>
          </a:xfrm>
          <a:prstGeom prst="line">
            <a:avLst/>
          </a:prstGeom>
          <a:noFill/>
          <a:ln w="38100">
            <a:solidFill>
              <a:srgbClr val="FF6600"/>
            </a:solidFill>
            <a:prstDash val="sysDot"/>
            <a:round/>
            <a:headEnd/>
            <a:tailEnd/>
          </a:ln>
        </p:spPr>
        <p:txBody>
          <a:bodyPr lIns="102833" tIns="51417" rIns="102833" bIns="51417"/>
          <a:lstStyle/>
          <a:p>
            <a:endParaRPr lang="en-US"/>
          </a:p>
        </p:txBody>
      </p:sp>
      <p:sp>
        <p:nvSpPr>
          <p:cNvPr id="26650" name="Line 38"/>
          <p:cNvSpPr>
            <a:spLocks noChangeShapeType="1"/>
          </p:cNvSpPr>
          <p:nvPr/>
        </p:nvSpPr>
        <p:spPr bwMode="auto">
          <a:xfrm>
            <a:off x="4191000" y="2362200"/>
            <a:ext cx="457200" cy="304800"/>
          </a:xfrm>
          <a:prstGeom prst="line">
            <a:avLst/>
          </a:prstGeom>
          <a:noFill/>
          <a:ln w="38100">
            <a:solidFill>
              <a:srgbClr val="FF6600"/>
            </a:solidFill>
            <a:prstDash val="sysDot"/>
            <a:round/>
            <a:headEnd/>
            <a:tailEnd/>
          </a:ln>
        </p:spPr>
        <p:txBody>
          <a:bodyPr lIns="102833" tIns="51417" rIns="102833" bIns="51417"/>
          <a:lstStyle/>
          <a:p>
            <a:endParaRPr lang="en-US"/>
          </a:p>
        </p:txBody>
      </p:sp>
      <p:sp>
        <p:nvSpPr>
          <p:cNvPr id="26651" name="Line 39"/>
          <p:cNvSpPr>
            <a:spLocks noChangeShapeType="1"/>
          </p:cNvSpPr>
          <p:nvPr/>
        </p:nvSpPr>
        <p:spPr bwMode="auto">
          <a:xfrm flipV="1">
            <a:off x="4648200" y="2133600"/>
            <a:ext cx="1752600" cy="533400"/>
          </a:xfrm>
          <a:prstGeom prst="line">
            <a:avLst/>
          </a:prstGeom>
          <a:noFill/>
          <a:ln w="38100">
            <a:solidFill>
              <a:srgbClr val="FF6600"/>
            </a:solidFill>
            <a:prstDash val="sysDot"/>
            <a:round/>
            <a:headEnd/>
            <a:tailEnd/>
          </a:ln>
        </p:spPr>
        <p:txBody>
          <a:bodyPr lIns="102833" tIns="51417" rIns="102833" bIns="51417"/>
          <a:lstStyle/>
          <a:p>
            <a:endParaRPr lang="en-US"/>
          </a:p>
        </p:txBody>
      </p:sp>
      <p:sp>
        <p:nvSpPr>
          <p:cNvPr id="26652" name="Line 42"/>
          <p:cNvSpPr>
            <a:spLocks noChangeShapeType="1"/>
          </p:cNvSpPr>
          <p:nvPr/>
        </p:nvSpPr>
        <p:spPr bwMode="auto">
          <a:xfrm flipV="1">
            <a:off x="6477000" y="1828800"/>
            <a:ext cx="914400" cy="304800"/>
          </a:xfrm>
          <a:prstGeom prst="line">
            <a:avLst/>
          </a:prstGeom>
          <a:noFill/>
          <a:ln w="38100">
            <a:solidFill>
              <a:srgbClr val="FF6600"/>
            </a:solidFill>
            <a:prstDash val="sysDot"/>
            <a:round/>
            <a:headEnd/>
            <a:tailEnd/>
          </a:ln>
        </p:spPr>
        <p:txBody>
          <a:bodyPr lIns="102833" tIns="51417" rIns="102833" bIns="51417"/>
          <a:lstStyle/>
          <a:p>
            <a:endParaRPr lang="en-US"/>
          </a:p>
        </p:txBody>
      </p:sp>
      <p:sp>
        <p:nvSpPr>
          <p:cNvPr id="26653" name="Line 44"/>
          <p:cNvSpPr>
            <a:spLocks noChangeShapeType="1"/>
          </p:cNvSpPr>
          <p:nvPr/>
        </p:nvSpPr>
        <p:spPr bwMode="auto">
          <a:xfrm>
            <a:off x="5867400" y="3733800"/>
            <a:ext cx="1600200" cy="76200"/>
          </a:xfrm>
          <a:prstGeom prst="line">
            <a:avLst/>
          </a:prstGeom>
          <a:noFill/>
          <a:ln w="38100">
            <a:solidFill>
              <a:srgbClr val="FF6600"/>
            </a:solidFill>
            <a:prstDash val="sysDot"/>
            <a:round/>
            <a:headEnd/>
            <a:tailEnd/>
          </a:ln>
        </p:spPr>
        <p:txBody>
          <a:bodyPr lIns="102833" tIns="51417" rIns="102833" bIns="51417"/>
          <a:lstStyle/>
          <a:p>
            <a:endParaRPr lang="en-US"/>
          </a:p>
        </p:txBody>
      </p:sp>
      <p:sp>
        <p:nvSpPr>
          <p:cNvPr id="26654" name="Line 45"/>
          <p:cNvSpPr>
            <a:spLocks noChangeShapeType="1"/>
          </p:cNvSpPr>
          <p:nvPr/>
        </p:nvSpPr>
        <p:spPr bwMode="auto">
          <a:xfrm>
            <a:off x="4191000" y="2514600"/>
            <a:ext cx="1676400" cy="1219200"/>
          </a:xfrm>
          <a:prstGeom prst="line">
            <a:avLst/>
          </a:prstGeom>
          <a:noFill/>
          <a:ln w="38100">
            <a:solidFill>
              <a:srgbClr val="FF6600"/>
            </a:solidFill>
            <a:prstDash val="sysDot"/>
            <a:round/>
            <a:headEnd/>
            <a:tailEnd/>
          </a:ln>
        </p:spPr>
        <p:txBody>
          <a:bodyPr lIns="102833" tIns="51417" rIns="102833" bIns="51417"/>
          <a:lstStyle/>
          <a:p>
            <a:endParaRPr lang="en-US"/>
          </a:p>
        </p:txBody>
      </p:sp>
      <p:sp>
        <p:nvSpPr>
          <p:cNvPr id="26655" name="Line 46"/>
          <p:cNvSpPr>
            <a:spLocks noChangeShapeType="1"/>
          </p:cNvSpPr>
          <p:nvPr/>
        </p:nvSpPr>
        <p:spPr bwMode="auto">
          <a:xfrm>
            <a:off x="1752600" y="2514600"/>
            <a:ext cx="2438400" cy="0"/>
          </a:xfrm>
          <a:prstGeom prst="line">
            <a:avLst/>
          </a:prstGeom>
          <a:noFill/>
          <a:ln w="38100">
            <a:solidFill>
              <a:srgbClr val="FF6600"/>
            </a:solidFill>
            <a:prstDash val="sysDot"/>
            <a:round/>
            <a:headEnd/>
            <a:tailEnd/>
          </a:ln>
        </p:spPr>
        <p:txBody>
          <a:bodyPr lIns="102833" tIns="51417" rIns="102833" bIns="51417"/>
          <a:lstStyle/>
          <a:p>
            <a:endParaRPr lang="en-US"/>
          </a:p>
        </p:txBody>
      </p:sp>
      <p:sp>
        <p:nvSpPr>
          <p:cNvPr id="210994" name="Line 50"/>
          <p:cNvSpPr>
            <a:spLocks noChangeShapeType="1"/>
          </p:cNvSpPr>
          <p:nvPr/>
        </p:nvSpPr>
        <p:spPr bwMode="auto">
          <a:xfrm>
            <a:off x="381000" y="3048000"/>
            <a:ext cx="2438400" cy="0"/>
          </a:xfrm>
          <a:prstGeom prst="line">
            <a:avLst/>
          </a:prstGeom>
          <a:noFill/>
          <a:ln w="9525">
            <a:solidFill>
              <a:schemeClr val="tx1"/>
            </a:solidFill>
            <a:round/>
            <a:headEnd/>
            <a:tailEnd/>
          </a:ln>
          <a:effectLst>
            <a:outerShdw dist="35921" dir="2700000" algn="ctr" rotWithShape="0">
              <a:schemeClr val="tx1"/>
            </a:outerShdw>
          </a:effectLst>
        </p:spPr>
        <p:txBody>
          <a:bodyPr lIns="102833" tIns="51417" rIns="102833" bIns="51417"/>
          <a:lstStyle/>
          <a:p>
            <a:pPr>
              <a:defRPr/>
            </a:pPr>
            <a:endParaRPr lang="en-US"/>
          </a:p>
        </p:txBody>
      </p:sp>
      <p:sp>
        <p:nvSpPr>
          <p:cNvPr id="210995" name="Line 51"/>
          <p:cNvSpPr>
            <a:spLocks noChangeShapeType="1"/>
          </p:cNvSpPr>
          <p:nvPr/>
        </p:nvSpPr>
        <p:spPr bwMode="auto">
          <a:xfrm>
            <a:off x="1524000" y="2667000"/>
            <a:ext cx="0" cy="381000"/>
          </a:xfrm>
          <a:prstGeom prst="line">
            <a:avLst/>
          </a:prstGeom>
          <a:noFill/>
          <a:ln w="9525">
            <a:solidFill>
              <a:schemeClr val="tx1"/>
            </a:solidFill>
            <a:round/>
            <a:headEnd/>
            <a:tailEnd/>
          </a:ln>
          <a:effectLst>
            <a:outerShdw dist="35921" dir="2700000" algn="ctr" rotWithShape="0">
              <a:schemeClr val="tx1"/>
            </a:outerShdw>
          </a:effectLst>
        </p:spPr>
        <p:txBody>
          <a:bodyPr lIns="102833" tIns="51417" rIns="102833" bIns="51417"/>
          <a:lstStyle/>
          <a:p>
            <a:pPr>
              <a:defRPr/>
            </a:pPr>
            <a:endParaRPr lang="en-US"/>
          </a:p>
        </p:txBody>
      </p:sp>
      <p:sp>
        <p:nvSpPr>
          <p:cNvPr id="35" name="TextBox 34"/>
          <p:cNvSpPr txBox="1"/>
          <p:nvPr/>
        </p:nvSpPr>
        <p:spPr>
          <a:xfrm>
            <a:off x="5181600" y="2514600"/>
            <a:ext cx="1219200" cy="646331"/>
          </a:xfrm>
          <a:prstGeom prst="rect">
            <a:avLst/>
          </a:prstGeom>
          <a:noFill/>
        </p:spPr>
        <p:txBody>
          <a:bodyPr wrap="square" rtlCol="0">
            <a:spAutoFit/>
          </a:bodyPr>
          <a:lstStyle/>
          <a:p>
            <a:r>
              <a:rPr lang="en-US" dirty="0" smtClean="0"/>
              <a:t>Provider network</a:t>
            </a:r>
            <a:endParaRPr lang="en-US" dirty="0"/>
          </a:p>
        </p:txBody>
      </p:sp>
    </p:spTree>
    <p:extLst>
      <p:ext uri="{BB962C8B-B14F-4D97-AF65-F5344CB8AC3E}">
        <p14:creationId xmlns:p14="http://schemas.microsoft.com/office/powerpoint/2010/main" val="2406123117"/>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rrowheads="1"/>
          </p:cNvSpPr>
          <p:nvPr>
            <p:ph type="title"/>
          </p:nvPr>
        </p:nvSpPr>
        <p:spPr>
          <a:xfrm>
            <a:off x="914400" y="304800"/>
            <a:ext cx="6248400" cy="715962"/>
          </a:xfrm>
        </p:spPr>
        <p:txBody>
          <a:bodyPr>
            <a:normAutofit fontScale="90000"/>
          </a:bodyPr>
          <a:lstStyle/>
          <a:p>
            <a:pPr eaLnBrk="1" hangingPunct="1">
              <a:defRPr/>
            </a:pPr>
            <a:r>
              <a:rPr lang="en-US" dirty="0" smtClean="0"/>
              <a:t>Frame Relay (cont.)</a:t>
            </a:r>
          </a:p>
        </p:txBody>
      </p:sp>
      <p:sp>
        <p:nvSpPr>
          <p:cNvPr id="151555" name="Rectangle 3"/>
          <p:cNvSpPr>
            <a:spLocks noGrp="1" noChangeArrowheads="1"/>
          </p:cNvSpPr>
          <p:nvPr>
            <p:ph idx="1"/>
          </p:nvPr>
        </p:nvSpPr>
        <p:spPr>
          <a:xfrm>
            <a:off x="381000" y="1371600"/>
            <a:ext cx="6019800" cy="4648200"/>
          </a:xfrm>
        </p:spPr>
        <p:txBody>
          <a:bodyPr>
            <a:normAutofit/>
          </a:bodyPr>
          <a:lstStyle/>
          <a:p>
            <a:pPr eaLnBrk="1" hangingPunct="1">
              <a:buClr>
                <a:schemeClr val="accent1"/>
              </a:buClr>
              <a:defRPr/>
            </a:pPr>
            <a:r>
              <a:rPr lang="en-US" sz="2800" dirty="0" smtClean="0"/>
              <a:t>Address: Data Link Connection Identifier (DLCI), 10-bit, local significance.</a:t>
            </a:r>
          </a:p>
          <a:p>
            <a:pPr eaLnBrk="1" hangingPunct="1">
              <a:buClr>
                <a:schemeClr val="accent1"/>
              </a:buClr>
              <a:defRPr/>
            </a:pPr>
            <a:r>
              <a:rPr lang="en-US" sz="2800" dirty="0" smtClean="0"/>
              <a:t>CIR (committed information rate)</a:t>
            </a:r>
          </a:p>
          <a:p>
            <a:pPr lvl="1" eaLnBrk="1" hangingPunct="1">
              <a:buClr>
                <a:schemeClr val="accent1"/>
              </a:buClr>
              <a:defRPr/>
            </a:pPr>
            <a:r>
              <a:rPr lang="en-US" sz="2400" dirty="0" smtClean="0"/>
              <a:t>Guaranteed minimum amount of bandwidth selected when leasing a frame relay circuit</a:t>
            </a:r>
          </a:p>
          <a:p>
            <a:pPr lvl="1" eaLnBrk="1" hangingPunct="1">
              <a:buClr>
                <a:schemeClr val="accent1"/>
              </a:buClr>
              <a:defRPr/>
            </a:pPr>
            <a:r>
              <a:rPr lang="en-US" sz="2400" dirty="0" smtClean="0"/>
              <a:t>Can burst higher than CIR</a:t>
            </a:r>
          </a:p>
          <a:p>
            <a:pPr lvl="1" eaLnBrk="1" hangingPunct="1">
              <a:buClr>
                <a:schemeClr val="accent1"/>
              </a:buClr>
              <a:defRPr/>
            </a:pPr>
            <a:r>
              <a:rPr lang="en-US" sz="2400" dirty="0" smtClean="0"/>
              <a:t>Users get more than they pay for.</a:t>
            </a:r>
          </a:p>
        </p:txBody>
      </p:sp>
      <p:sp>
        <p:nvSpPr>
          <p:cNvPr id="27651" name="Slide Number Placeholder 4"/>
          <p:cNvSpPr>
            <a:spLocks noGrp="1"/>
          </p:cNvSpPr>
          <p:nvPr>
            <p:ph type="sldNum" sz="quarter" idx="12"/>
          </p:nvPr>
        </p:nvSpPr>
        <p:spPr>
          <a:noFill/>
        </p:spPr>
        <p:txBody>
          <a:bodyPr/>
          <a:lstStyle/>
          <a:p>
            <a:fld id="{0D63BA91-B038-4BB5-8EC5-562D5CAE4F45}" type="slidenum">
              <a:rPr lang="en-US" smtClean="0"/>
              <a:pPr/>
              <a:t>103</a:t>
            </a:fld>
            <a:endParaRPr lang="en-US" smtClean="0"/>
          </a:p>
        </p:txBody>
      </p:sp>
      <p:grpSp>
        <p:nvGrpSpPr>
          <p:cNvPr id="2" name="Group 8"/>
          <p:cNvGrpSpPr/>
          <p:nvPr/>
        </p:nvGrpSpPr>
        <p:grpSpPr>
          <a:xfrm>
            <a:off x="6324600" y="3124200"/>
            <a:ext cx="2057400" cy="2895600"/>
            <a:chOff x="6477000" y="3124200"/>
            <a:chExt cx="2057400" cy="2895600"/>
          </a:xfrm>
        </p:grpSpPr>
        <p:sp>
          <p:nvSpPr>
            <p:cNvPr id="27655" name="Rectangle 5"/>
            <p:cNvSpPr>
              <a:spLocks noChangeArrowheads="1"/>
            </p:cNvSpPr>
            <p:nvPr/>
          </p:nvSpPr>
          <p:spPr bwMode="auto">
            <a:xfrm>
              <a:off x="6477000" y="4343400"/>
              <a:ext cx="1905000" cy="1676400"/>
            </a:xfrm>
            <a:prstGeom prst="rect">
              <a:avLst/>
            </a:prstGeom>
            <a:solidFill>
              <a:srgbClr val="00FF00"/>
            </a:solidFill>
            <a:ln w="9525" algn="ctr">
              <a:solidFill>
                <a:schemeClr val="tx1"/>
              </a:solidFill>
              <a:miter lim="800000"/>
              <a:headEnd/>
              <a:tailEnd/>
            </a:ln>
          </p:spPr>
          <p:txBody>
            <a:bodyPr wrap="none" lIns="102833" tIns="51417" rIns="102833" bIns="51417" anchor="ctr"/>
            <a:lstStyle/>
            <a:p>
              <a:pPr defTabSz="1028700"/>
              <a:r>
                <a:rPr lang="en-US"/>
                <a:t>CIR</a:t>
              </a:r>
            </a:p>
            <a:p>
              <a:pPr defTabSz="1028700"/>
              <a:r>
                <a:rPr lang="en-US"/>
                <a:t>(768k)</a:t>
              </a:r>
            </a:p>
          </p:txBody>
        </p:sp>
        <p:sp>
          <p:nvSpPr>
            <p:cNvPr id="27656" name="Rectangle 6"/>
            <p:cNvSpPr>
              <a:spLocks noChangeArrowheads="1"/>
            </p:cNvSpPr>
            <p:nvPr/>
          </p:nvSpPr>
          <p:spPr bwMode="auto">
            <a:xfrm>
              <a:off x="6477000" y="3124200"/>
              <a:ext cx="1905000" cy="1219200"/>
            </a:xfrm>
            <a:prstGeom prst="rect">
              <a:avLst/>
            </a:prstGeom>
            <a:solidFill>
              <a:srgbClr val="FFC000"/>
            </a:solidFill>
            <a:ln w="9525" algn="ctr">
              <a:solidFill>
                <a:schemeClr val="tx1"/>
              </a:solidFill>
              <a:miter lim="800000"/>
              <a:headEnd/>
              <a:tailEnd/>
            </a:ln>
          </p:spPr>
          <p:txBody>
            <a:bodyPr wrap="none" lIns="102833" tIns="51417" rIns="102833" bIns="51417" anchor="ctr"/>
            <a:lstStyle/>
            <a:p>
              <a:pPr defTabSz="1028700"/>
              <a:r>
                <a:rPr lang="en-US" dirty="0">
                  <a:solidFill>
                    <a:schemeClr val="tx2">
                      <a:lumMod val="50000"/>
                    </a:schemeClr>
                  </a:solidFill>
                </a:rPr>
                <a:t>burst</a:t>
              </a:r>
            </a:p>
            <a:p>
              <a:pPr defTabSz="1028700"/>
              <a:r>
                <a:rPr lang="en-US" dirty="0">
                  <a:solidFill>
                    <a:schemeClr val="tx2">
                      <a:lumMod val="50000"/>
                    </a:schemeClr>
                  </a:solidFill>
                </a:rPr>
                <a:t>(512k)</a:t>
              </a:r>
            </a:p>
          </p:txBody>
        </p:sp>
        <p:sp>
          <p:nvSpPr>
            <p:cNvPr id="27657" name="Line 9"/>
            <p:cNvSpPr>
              <a:spLocks noChangeShapeType="1"/>
            </p:cNvSpPr>
            <p:nvPr/>
          </p:nvSpPr>
          <p:spPr bwMode="auto">
            <a:xfrm>
              <a:off x="8534400" y="3124200"/>
              <a:ext cx="0" cy="2895600"/>
            </a:xfrm>
            <a:prstGeom prst="line">
              <a:avLst/>
            </a:prstGeom>
            <a:noFill/>
            <a:ln w="9525">
              <a:solidFill>
                <a:schemeClr val="tx1"/>
              </a:solidFill>
              <a:round/>
              <a:headEnd type="triangle" w="med" len="med"/>
              <a:tailEnd type="triangle" w="med" len="med"/>
            </a:ln>
          </p:spPr>
          <p:txBody>
            <a:bodyPr lIns="102833" tIns="51417" rIns="102833" bIns="51417"/>
            <a:lstStyle/>
            <a:p>
              <a:endParaRPr lang="en-US"/>
            </a:p>
          </p:txBody>
        </p:sp>
      </p:grpSp>
    </p:spTree>
    <p:extLst>
      <p:ext uri="{BB962C8B-B14F-4D97-AF65-F5344CB8AC3E}">
        <p14:creationId xmlns:p14="http://schemas.microsoft.com/office/powerpoint/2010/main" val="25499258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0.gstatic.com/images?q=tbn:ANd9GcTNy2APrSrqdaFbm2y-UQRNet-wiqBWFjHJhnecpXtpVksPuTOgmg"/>
          <p:cNvPicPr>
            <a:picLocks noChangeAspect="1" noChangeArrowheads="1"/>
          </p:cNvPicPr>
          <p:nvPr/>
        </p:nvPicPr>
        <p:blipFill>
          <a:blip r:embed="rId3" cstate="print"/>
          <a:srcRect/>
          <a:stretch>
            <a:fillRect/>
          </a:stretch>
        </p:blipFill>
        <p:spPr bwMode="auto">
          <a:xfrm>
            <a:off x="5791200" y="1828800"/>
            <a:ext cx="2971800" cy="3610948"/>
          </a:xfrm>
          <a:prstGeom prst="rect">
            <a:avLst/>
          </a:prstGeom>
          <a:noFill/>
        </p:spPr>
      </p:pic>
      <p:sp>
        <p:nvSpPr>
          <p:cNvPr id="2" name="Title 1"/>
          <p:cNvSpPr>
            <a:spLocks noGrp="1"/>
          </p:cNvSpPr>
          <p:nvPr>
            <p:ph type="title"/>
          </p:nvPr>
        </p:nvSpPr>
        <p:spPr>
          <a:xfrm>
            <a:off x="5791200" y="274638"/>
            <a:ext cx="2895600" cy="1143000"/>
          </a:xfrm>
        </p:spPr>
        <p:txBody>
          <a:bodyPr/>
          <a:lstStyle/>
          <a:p>
            <a:r>
              <a:rPr lang="en-US" dirty="0" smtClean="0"/>
              <a:t>MPLS</a:t>
            </a:r>
            <a:endParaRPr lang="en-US" dirty="0"/>
          </a:p>
        </p:txBody>
      </p:sp>
      <p:sp>
        <p:nvSpPr>
          <p:cNvPr id="3" name="Content Placeholder 2"/>
          <p:cNvSpPr>
            <a:spLocks noGrp="1"/>
          </p:cNvSpPr>
          <p:nvPr>
            <p:ph idx="1"/>
          </p:nvPr>
        </p:nvSpPr>
        <p:spPr>
          <a:xfrm>
            <a:off x="301658" y="762000"/>
            <a:ext cx="5562600" cy="3429000"/>
          </a:xfrm>
        </p:spPr>
        <p:txBody>
          <a:bodyPr>
            <a:normAutofit fontScale="85000" lnSpcReduction="20000"/>
          </a:bodyPr>
          <a:lstStyle/>
          <a:p>
            <a:r>
              <a:rPr lang="en-US" dirty="0" smtClean="0"/>
              <a:t>Multi-Protocol Label Switching</a:t>
            </a:r>
          </a:p>
          <a:p>
            <a:pPr lvl="1"/>
            <a:r>
              <a:rPr lang="en-US" dirty="0" smtClean="0"/>
              <a:t>A more efficient way to forward and route packets</a:t>
            </a:r>
          </a:p>
          <a:p>
            <a:r>
              <a:rPr lang="en-US" dirty="0" smtClean="0"/>
              <a:t>Label Edge Router (LER)</a:t>
            </a:r>
          </a:p>
          <a:p>
            <a:pPr lvl="1"/>
            <a:r>
              <a:rPr lang="en-US" dirty="0" smtClean="0"/>
              <a:t>Analyzes each packet on arrival to the MLPS network and puts on a wrapper which tells each router where to forward the packet without reading the header (just the wrapper)</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110485C6-ECEC-45C5-995C-0937B9D2274E}" type="slidenum">
              <a:rPr lang="en-US" smtClean="0"/>
              <a:pPr/>
              <a:t>104</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35646360"/>
              </p:ext>
            </p:extLst>
          </p:nvPr>
        </p:nvGraphicFramePr>
        <p:xfrm>
          <a:off x="304800" y="5439748"/>
          <a:ext cx="7848600" cy="864532"/>
        </p:xfrm>
        <a:graphic>
          <a:graphicData uri="http://schemas.openxmlformats.org/drawingml/2006/table">
            <a:tbl>
              <a:tblPr firstRow="1" bandRow="1">
                <a:tableStyleId>{5C22544A-7EE6-4342-B048-85BDC9FD1C3A}</a:tableStyleId>
              </a:tblPr>
              <a:tblGrid>
                <a:gridCol w="3200400"/>
                <a:gridCol w="2286000"/>
                <a:gridCol w="1752600"/>
                <a:gridCol w="609600"/>
              </a:tblGrid>
              <a:tr h="432266">
                <a:tc>
                  <a:txBody>
                    <a:bodyPr/>
                    <a:lstStyle/>
                    <a:p>
                      <a:r>
                        <a:rPr lang="en-US" dirty="0" smtClean="0"/>
                        <a:t>Label</a:t>
                      </a:r>
                      <a:endParaRPr lang="en-US" dirty="0"/>
                    </a:p>
                  </a:txBody>
                  <a:tcPr/>
                </a:tc>
                <a:tc>
                  <a:txBody>
                    <a:bodyPr/>
                    <a:lstStyle/>
                    <a:p>
                      <a:r>
                        <a:rPr lang="en-US" dirty="0" smtClean="0"/>
                        <a:t>Traffic</a:t>
                      </a:r>
                      <a:r>
                        <a:rPr lang="en-US" baseline="0" dirty="0" smtClean="0"/>
                        <a:t> class/QOS/ECN</a:t>
                      </a:r>
                      <a:endParaRPr lang="en-US" dirty="0"/>
                    </a:p>
                  </a:txBody>
                  <a:tcPr/>
                </a:tc>
                <a:tc>
                  <a:txBody>
                    <a:bodyPr/>
                    <a:lstStyle/>
                    <a:p>
                      <a:r>
                        <a:rPr lang="en-US" dirty="0" smtClean="0"/>
                        <a:t>TTL </a:t>
                      </a:r>
                      <a:endParaRPr lang="en-US" dirty="0"/>
                    </a:p>
                  </a:txBody>
                  <a:tcPr/>
                </a:tc>
                <a:tc>
                  <a:txBody>
                    <a:bodyPr/>
                    <a:lstStyle/>
                    <a:p>
                      <a:r>
                        <a:rPr lang="en-US" dirty="0" smtClean="0"/>
                        <a:t>BOS</a:t>
                      </a:r>
                      <a:endParaRPr lang="en-US" dirty="0"/>
                    </a:p>
                  </a:txBody>
                  <a:tcPr/>
                </a:tc>
              </a:tr>
              <a:tr h="4322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20 bits</a:t>
                      </a:r>
                      <a:endParaRPr lang="en-US" dirty="0" smtClean="0"/>
                    </a:p>
                  </a:txBody>
                  <a:tcPr/>
                </a:tc>
                <a:tc>
                  <a:txBody>
                    <a:bodyPr/>
                    <a:lstStyle/>
                    <a:p>
                      <a:r>
                        <a:rPr lang="en-US" dirty="0" smtClean="0"/>
                        <a:t>3 bits</a:t>
                      </a:r>
                      <a:endParaRPr lang="en-US" dirty="0"/>
                    </a:p>
                  </a:txBody>
                  <a:tcPr/>
                </a:tc>
                <a:tc>
                  <a:txBody>
                    <a:bodyPr/>
                    <a:lstStyle/>
                    <a:p>
                      <a:r>
                        <a:rPr lang="en-US" dirty="0" smtClean="0"/>
                        <a:t>8 bits</a:t>
                      </a:r>
                      <a:endParaRPr lang="en-US" dirty="0"/>
                    </a:p>
                  </a:txBody>
                  <a:tcPr/>
                </a:tc>
                <a:tc>
                  <a:txBody>
                    <a:bodyPr/>
                    <a:lstStyle/>
                    <a:p>
                      <a:r>
                        <a:rPr lang="en-US" dirty="0" smtClean="0"/>
                        <a:t>1 bit</a:t>
                      </a:r>
                      <a:endParaRPr lang="en-US" dirty="0"/>
                    </a:p>
                  </a:txBody>
                  <a:tcPr/>
                </a:tc>
              </a:tr>
            </a:tbl>
          </a:graphicData>
        </a:graphic>
      </p:graphicFrame>
      <p:sp>
        <p:nvSpPr>
          <p:cNvPr id="4" name="TextBox 3"/>
          <p:cNvSpPr txBox="1"/>
          <p:nvPr/>
        </p:nvSpPr>
        <p:spPr>
          <a:xfrm>
            <a:off x="304800" y="4659868"/>
            <a:ext cx="6477000" cy="461665"/>
          </a:xfrm>
          <a:prstGeom prst="rect">
            <a:avLst/>
          </a:prstGeom>
          <a:noFill/>
        </p:spPr>
        <p:txBody>
          <a:bodyPr wrap="square" rtlCol="0">
            <a:spAutoFit/>
          </a:bodyPr>
          <a:lstStyle/>
          <a:p>
            <a:r>
              <a:rPr lang="en-US" sz="2400" b="1" dirty="0" smtClean="0">
                <a:solidFill>
                  <a:srgbClr val="00B050"/>
                </a:solidFill>
              </a:rPr>
              <a:t>84 % of companies with a WAN are using MPLS</a:t>
            </a:r>
            <a:endParaRPr lang="en-US" sz="2400" b="1" dirty="0">
              <a:solidFill>
                <a:srgbClr val="00B050"/>
              </a:solidFill>
            </a:endParaRPr>
          </a:p>
        </p:txBody>
      </p:sp>
    </p:spTree>
    <p:extLst>
      <p:ext uri="{BB962C8B-B14F-4D97-AF65-F5344CB8AC3E}">
        <p14:creationId xmlns:p14="http://schemas.microsoft.com/office/powerpoint/2010/main" val="37733154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1" y="1259333"/>
            <a:ext cx="8315042" cy="5141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152400" y="304800"/>
            <a:ext cx="4191000" cy="1143000"/>
          </a:xfrm>
        </p:spPr>
        <p:txBody>
          <a:bodyPr>
            <a:normAutofit fontScale="90000"/>
          </a:bodyPr>
          <a:lstStyle/>
          <a:p>
            <a:r>
              <a:rPr lang="en-US" dirty="0" smtClean="0"/>
              <a:t>MPLS Components</a:t>
            </a:r>
            <a:endParaRPr lang="en-US" dirty="0"/>
          </a:p>
        </p:txBody>
      </p:sp>
      <p:sp>
        <p:nvSpPr>
          <p:cNvPr id="4" name="Footer Placeholder 3"/>
          <p:cNvSpPr>
            <a:spLocks noGrp="1"/>
          </p:cNvSpPr>
          <p:nvPr>
            <p:ph type="ftr" sz="quarter" idx="11"/>
          </p:nvPr>
        </p:nvSpPr>
        <p:spPr/>
        <p:txBody>
          <a:bodyPr/>
          <a:lstStyle/>
          <a:p>
            <a:r>
              <a:rPr lang="en-US" smtClean="0"/>
              <a:t>TDC 363 </a:t>
            </a:r>
            <a:endParaRPr lang="en-US"/>
          </a:p>
        </p:txBody>
      </p:sp>
      <p:sp>
        <p:nvSpPr>
          <p:cNvPr id="5" name="Slide Number Placeholder 4"/>
          <p:cNvSpPr>
            <a:spLocks noGrp="1"/>
          </p:cNvSpPr>
          <p:nvPr>
            <p:ph type="sldNum" sz="quarter" idx="12"/>
          </p:nvPr>
        </p:nvSpPr>
        <p:spPr/>
        <p:txBody>
          <a:bodyPr/>
          <a:lstStyle/>
          <a:p>
            <a:fld id="{110485C6-ECEC-45C5-995C-0937B9D2274E}" type="slidenum">
              <a:rPr lang="en-US" smtClean="0"/>
              <a:pPr/>
              <a:t>105</a:t>
            </a:fld>
            <a:endParaRPr lang="en-US"/>
          </a:p>
        </p:txBody>
      </p:sp>
    </p:spTree>
    <p:extLst>
      <p:ext uri="{BB962C8B-B14F-4D97-AF65-F5344CB8AC3E}">
        <p14:creationId xmlns:p14="http://schemas.microsoft.com/office/powerpoint/2010/main" val="27487346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3c.com/portal/res/200804/03/20080403_607520_image001_602785_57_0.gif"/>
          <p:cNvPicPr>
            <a:picLocks noChangeAspect="1" noChangeArrowheads="1"/>
          </p:cNvPicPr>
          <p:nvPr/>
        </p:nvPicPr>
        <p:blipFill>
          <a:blip r:embed="rId3" cstate="print"/>
          <a:srcRect/>
          <a:stretch>
            <a:fillRect/>
          </a:stretch>
        </p:blipFill>
        <p:spPr bwMode="auto">
          <a:xfrm>
            <a:off x="3329709" y="3200400"/>
            <a:ext cx="4752975" cy="3543300"/>
          </a:xfrm>
          <a:prstGeom prst="rect">
            <a:avLst/>
          </a:prstGeom>
          <a:noFill/>
        </p:spPr>
      </p:pic>
      <p:sp>
        <p:nvSpPr>
          <p:cNvPr id="2" name="Title 1"/>
          <p:cNvSpPr>
            <a:spLocks noGrp="1"/>
          </p:cNvSpPr>
          <p:nvPr>
            <p:ph type="title"/>
          </p:nvPr>
        </p:nvSpPr>
        <p:spPr>
          <a:xfrm>
            <a:off x="457200" y="274638"/>
            <a:ext cx="8229600" cy="715962"/>
          </a:xfrm>
        </p:spPr>
        <p:txBody>
          <a:bodyPr>
            <a:normAutofit fontScale="90000"/>
          </a:bodyPr>
          <a:lstStyle/>
          <a:p>
            <a:r>
              <a:rPr lang="en-US" dirty="0" smtClean="0"/>
              <a:t>MPLS – Outside Traffic movement</a:t>
            </a:r>
            <a:endParaRPr lang="en-US" dirty="0"/>
          </a:p>
        </p:txBody>
      </p:sp>
      <p:sp>
        <p:nvSpPr>
          <p:cNvPr id="3" name="Content Placeholder 2"/>
          <p:cNvSpPr>
            <a:spLocks noGrp="1"/>
          </p:cNvSpPr>
          <p:nvPr>
            <p:ph idx="1"/>
          </p:nvPr>
        </p:nvSpPr>
        <p:spPr>
          <a:xfrm>
            <a:off x="381000" y="914400"/>
            <a:ext cx="8229600" cy="4525963"/>
          </a:xfrm>
        </p:spPr>
        <p:txBody>
          <a:bodyPr>
            <a:normAutofit/>
          </a:bodyPr>
          <a:lstStyle/>
          <a:p>
            <a:r>
              <a:rPr lang="en-US" sz="2800" dirty="0" smtClean="0"/>
              <a:t>Best parts of circuit switch and packet switch</a:t>
            </a:r>
          </a:p>
          <a:p>
            <a:r>
              <a:rPr lang="en-US" sz="2800" dirty="0" smtClean="0"/>
              <a:t>Uses Labels to select predetermined “routes”</a:t>
            </a:r>
          </a:p>
          <a:p>
            <a:pPr lvl="1"/>
            <a:r>
              <a:rPr lang="en-US" sz="2400" dirty="0" smtClean="0"/>
              <a:t>Uses circuit-like techniques within ISP, and packet within Customer</a:t>
            </a:r>
          </a:p>
          <a:p>
            <a:r>
              <a:rPr lang="en-US" sz="2800" dirty="0" smtClean="0"/>
              <a:t>Deploys VPN like features (customer packets remain “private”</a:t>
            </a:r>
            <a:endParaRPr lang="en-US" sz="2800"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106</a:t>
            </a:fld>
            <a:endParaRPr lang="en-US"/>
          </a:p>
        </p:txBody>
      </p:sp>
    </p:spTree>
    <p:extLst>
      <p:ext uri="{BB962C8B-B14F-4D97-AF65-F5344CB8AC3E}">
        <p14:creationId xmlns:p14="http://schemas.microsoft.com/office/powerpoint/2010/main" val="32066899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810000"/>
            <a:ext cx="4016784" cy="2787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946078" y="274638"/>
            <a:ext cx="3740721" cy="1143000"/>
          </a:xfrm>
        </p:spPr>
        <p:txBody>
          <a:bodyPr>
            <a:normAutofit fontScale="90000"/>
          </a:bodyPr>
          <a:lstStyle/>
          <a:p>
            <a:r>
              <a:rPr lang="en-US" dirty="0" smtClean="0"/>
              <a:t>MPLS and the Internet</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107</a:t>
            </a:fld>
            <a:endParaRPr lang="en-US"/>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625"/>
            <a:ext cx="4869879" cy="3065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www.elitetele.com/images/uploads/product_images/MPLS-Network-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752600"/>
            <a:ext cx="4575604" cy="398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82088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MPLS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04EE2AA-B616-4104-BCDB-C0AAC4681B0E}" type="slidenum">
              <a:rPr lang="en-US" smtClean="0"/>
              <a:pPr/>
              <a:t>108</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230499" cy="499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48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Multi-Service Ethernet</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sz="2400" dirty="0" smtClean="0"/>
              <a:t>Ethernet connection into the WAN provider network</a:t>
            </a:r>
          </a:p>
          <a:p>
            <a:r>
              <a:rPr lang="en-US" sz="2400" dirty="0" smtClean="0"/>
              <a:t>Use the big pipe for:</a:t>
            </a:r>
          </a:p>
          <a:p>
            <a:pPr lvl="1"/>
            <a:r>
              <a:rPr lang="en-US" sz="2000" dirty="0" smtClean="0"/>
              <a:t>MPLS, P2P or </a:t>
            </a:r>
            <a:r>
              <a:rPr lang="en-US" sz="2000" dirty="0" err="1" smtClean="0"/>
              <a:t>ethernet</a:t>
            </a:r>
            <a:r>
              <a:rPr lang="en-US" sz="2000" dirty="0" smtClean="0"/>
              <a:t> LAN, SIP (voice) trunks</a:t>
            </a:r>
            <a:endParaRPr lang="en-US" sz="2000"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109</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45" y="2971800"/>
            <a:ext cx="617445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5791200" y="3962400"/>
            <a:ext cx="762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53200" y="3810000"/>
            <a:ext cx="1295400" cy="307777"/>
          </a:xfrm>
          <a:prstGeom prst="rect">
            <a:avLst/>
          </a:prstGeom>
          <a:noFill/>
        </p:spPr>
        <p:txBody>
          <a:bodyPr wrap="square" rtlCol="0">
            <a:spAutoFit/>
          </a:bodyPr>
          <a:lstStyle/>
          <a:p>
            <a:r>
              <a:rPr lang="en-US" sz="1400" dirty="0" smtClean="0"/>
              <a:t>Outbound only</a:t>
            </a:r>
            <a:endParaRPr lang="en-US" sz="1400" dirty="0"/>
          </a:p>
        </p:txBody>
      </p:sp>
    </p:spTree>
    <p:extLst>
      <p:ext uri="{BB962C8B-B14F-4D97-AF65-F5344CB8AC3E}">
        <p14:creationId xmlns:p14="http://schemas.microsoft.com/office/powerpoint/2010/main" val="24705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Comparison of Packet and circuit Switching</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11</a:t>
            </a:fld>
            <a:endParaRPr lang="en-US"/>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143000"/>
            <a:ext cx="8763000" cy="566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851262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 </a:t>
            </a:r>
            <a:r>
              <a:rPr lang="en-US" dirty="0" smtClean="0"/>
              <a:t>this week</a:t>
            </a:r>
            <a:endParaRPr lang="en-US" dirty="0"/>
          </a:p>
        </p:txBody>
      </p:sp>
      <p:sp>
        <p:nvSpPr>
          <p:cNvPr id="3" name="Content Placeholder 2"/>
          <p:cNvSpPr>
            <a:spLocks noGrp="1"/>
          </p:cNvSpPr>
          <p:nvPr>
            <p:ph idx="1"/>
          </p:nvPr>
        </p:nvSpPr>
        <p:spPr/>
        <p:txBody>
          <a:bodyPr/>
          <a:lstStyle/>
          <a:p>
            <a:r>
              <a:rPr lang="en-US" dirty="0" smtClean="0"/>
              <a:t>1 post and 2 comments on d2l discussion</a:t>
            </a:r>
          </a:p>
          <a:p>
            <a:r>
              <a:rPr lang="en-US" dirty="0" smtClean="0"/>
              <a:t>Submit to D2L your Web Assign 1</a:t>
            </a:r>
          </a:p>
          <a:p>
            <a:r>
              <a:rPr lang="en-US" dirty="0"/>
              <a:t>Research Memo </a:t>
            </a:r>
            <a:r>
              <a:rPr lang="en-US" dirty="0" smtClean="0"/>
              <a:t>1 (be ready to discuss next week</a:t>
            </a:r>
            <a:endParaRPr lang="en-US" dirty="0"/>
          </a:p>
          <a:p>
            <a:r>
              <a:rPr lang="en-US" dirty="0" smtClean="0"/>
              <a:t>Work on Web Assign 2 (not due for another week).</a:t>
            </a:r>
          </a:p>
        </p:txBody>
      </p:sp>
      <p:sp>
        <p:nvSpPr>
          <p:cNvPr id="4" name="Slide Number Placeholder 3"/>
          <p:cNvSpPr>
            <a:spLocks noGrp="1"/>
          </p:cNvSpPr>
          <p:nvPr>
            <p:ph type="sldNum" sz="quarter" idx="12"/>
          </p:nvPr>
        </p:nvSpPr>
        <p:spPr/>
        <p:txBody>
          <a:bodyPr/>
          <a:lstStyle/>
          <a:p>
            <a:fld id="{904EE2AA-B616-4104-BCDB-C0AAC4681B0E}" type="slidenum">
              <a:rPr lang="en-US" smtClean="0"/>
              <a:pPr/>
              <a:t>110</a:t>
            </a:fld>
            <a:endParaRPr lang="en-US"/>
          </a:p>
        </p:txBody>
      </p:sp>
    </p:spTree>
    <p:extLst>
      <p:ext uri="{BB962C8B-B14F-4D97-AF65-F5344CB8AC3E}">
        <p14:creationId xmlns:p14="http://schemas.microsoft.com/office/powerpoint/2010/main" val="3436705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 with the Local Network</a:t>
            </a:r>
            <a:endParaRPr lang="en-US" dirty="0"/>
          </a:p>
        </p:txBody>
      </p:sp>
      <p:sp>
        <p:nvSpPr>
          <p:cNvPr id="3" name="Content Placeholder 2"/>
          <p:cNvSpPr>
            <a:spLocks noGrp="1"/>
          </p:cNvSpPr>
          <p:nvPr>
            <p:ph idx="1"/>
          </p:nvPr>
        </p:nvSpPr>
        <p:spPr/>
        <p:txBody>
          <a:bodyPr/>
          <a:lstStyle/>
          <a:p>
            <a:r>
              <a:rPr lang="en-US" dirty="0" smtClean="0"/>
              <a:t>What makes a local area network, local?</a:t>
            </a:r>
          </a:p>
          <a:p>
            <a:pPr lvl="1"/>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12</a:t>
            </a:fld>
            <a:endParaRPr lang="en-US"/>
          </a:p>
        </p:txBody>
      </p:sp>
      <p:pic>
        <p:nvPicPr>
          <p:cNvPr id="8194" name="Picture 2" descr="http://www.exrx.net/Images/WeightTraining/WeightliftingSho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133600"/>
            <a:ext cx="3876675" cy="4600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00800" y="3048000"/>
            <a:ext cx="2590800" cy="646331"/>
          </a:xfrm>
          <a:prstGeom prst="rect">
            <a:avLst/>
          </a:prstGeom>
          <a:noFill/>
        </p:spPr>
        <p:txBody>
          <a:bodyPr wrap="square" rtlCol="0">
            <a:spAutoFit/>
          </a:bodyPr>
          <a:lstStyle/>
          <a:p>
            <a:r>
              <a:rPr lang="en-US" dirty="0" smtClean="0"/>
              <a:t>And what do tennis shoes have to do with it?</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LANs – a brief history</a:t>
            </a:r>
            <a:endParaRPr lang="en-US" dirty="0"/>
          </a:p>
        </p:txBody>
      </p:sp>
      <p:sp>
        <p:nvSpPr>
          <p:cNvPr id="3" name="Content Placeholder 2"/>
          <p:cNvSpPr>
            <a:spLocks noGrp="1"/>
          </p:cNvSpPr>
          <p:nvPr>
            <p:ph idx="1"/>
          </p:nvPr>
        </p:nvSpPr>
        <p:spPr/>
        <p:txBody>
          <a:bodyPr/>
          <a:lstStyle/>
          <a:p>
            <a:r>
              <a:rPr lang="en-US" dirty="0" err="1" smtClean="0"/>
              <a:t>Sneakernet</a:t>
            </a:r>
            <a:endParaRPr lang="en-US" dirty="0" smtClean="0"/>
          </a:p>
          <a:p>
            <a:r>
              <a:rPr lang="en-US" dirty="0" smtClean="0"/>
              <a:t>Small LANs</a:t>
            </a:r>
          </a:p>
          <a:p>
            <a:r>
              <a:rPr lang="en-US" dirty="0" smtClean="0"/>
              <a:t>Enterprise</a:t>
            </a:r>
            <a:br>
              <a:rPr lang="en-US" dirty="0" smtClean="0"/>
            </a:br>
            <a:r>
              <a:rPr lang="en-US" dirty="0" smtClean="0"/>
              <a:t>LANs</a:t>
            </a:r>
          </a:p>
          <a:p>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13</a:t>
            </a:fld>
            <a:endParaRPr lang="en-US"/>
          </a:p>
        </p:txBody>
      </p:sp>
      <p:pic>
        <p:nvPicPr>
          <p:cNvPr id="1028" name="Picture 4" descr="http://images.hd.sneakernews.com/wp-content/uploads/2009/12/sneakernews-top-30-sneakers-2009-summary.jpg"/>
          <p:cNvPicPr>
            <a:picLocks noChangeAspect="1" noChangeArrowheads="1"/>
          </p:cNvPicPr>
          <p:nvPr/>
        </p:nvPicPr>
        <p:blipFill>
          <a:blip r:embed="rId3" cstate="print"/>
          <a:srcRect/>
          <a:stretch>
            <a:fillRect/>
          </a:stretch>
        </p:blipFill>
        <p:spPr bwMode="auto">
          <a:xfrm>
            <a:off x="4343400" y="1371600"/>
            <a:ext cx="4800600" cy="3200400"/>
          </a:xfrm>
          <a:prstGeom prst="rect">
            <a:avLst/>
          </a:prstGeom>
          <a:noFill/>
        </p:spPr>
      </p:pic>
      <p:pic>
        <p:nvPicPr>
          <p:cNvPr id="1030" name="Picture 6" descr="http://toastytech.com/good/floppy8.jpg"/>
          <p:cNvPicPr>
            <a:picLocks noChangeAspect="1" noChangeArrowheads="1"/>
          </p:cNvPicPr>
          <p:nvPr/>
        </p:nvPicPr>
        <p:blipFill>
          <a:blip r:embed="rId4" cstate="print"/>
          <a:srcRect/>
          <a:stretch>
            <a:fillRect/>
          </a:stretch>
        </p:blipFill>
        <p:spPr bwMode="auto">
          <a:xfrm>
            <a:off x="3124200" y="1143000"/>
            <a:ext cx="2743200" cy="2190274"/>
          </a:xfrm>
          <a:prstGeom prst="rect">
            <a:avLst/>
          </a:prstGeom>
          <a:noFill/>
        </p:spPr>
      </p:pic>
      <p:pic>
        <p:nvPicPr>
          <p:cNvPr id="1032" name="Picture 8" descr="https://encrypted-tbn3.google.com/images?q=tbn:ANd9GcSJA_pX4kY6J8lDbeDMwkeRw9FH1wgd0_pOWj4BhImaEq1C5lGaHQ"/>
          <p:cNvPicPr>
            <a:picLocks noChangeAspect="1" noChangeArrowheads="1"/>
          </p:cNvPicPr>
          <p:nvPr/>
        </p:nvPicPr>
        <p:blipFill>
          <a:blip r:embed="rId5" cstate="print"/>
          <a:srcRect/>
          <a:stretch>
            <a:fillRect/>
          </a:stretch>
        </p:blipFill>
        <p:spPr bwMode="auto">
          <a:xfrm>
            <a:off x="4876800" y="1143000"/>
            <a:ext cx="3200400" cy="3361151"/>
          </a:xfrm>
          <a:prstGeom prst="rect">
            <a:avLst/>
          </a:prstGeom>
          <a:noFill/>
        </p:spPr>
      </p:pic>
      <p:pic>
        <p:nvPicPr>
          <p:cNvPr id="1034" name="Picture 10" descr="http://www.highteck.net/images/221-Ethernet-Gigabit.jpg"/>
          <p:cNvPicPr>
            <a:picLocks noChangeAspect="1" noChangeArrowheads="1"/>
          </p:cNvPicPr>
          <p:nvPr/>
        </p:nvPicPr>
        <p:blipFill>
          <a:blip r:embed="rId6" cstate="print"/>
          <a:srcRect/>
          <a:stretch>
            <a:fillRect/>
          </a:stretch>
        </p:blipFill>
        <p:spPr bwMode="auto">
          <a:xfrm>
            <a:off x="3714750" y="2438400"/>
            <a:ext cx="5429250" cy="39814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 calcmode="lin" valueType="num">
                                      <p:cBhvr additive="base">
                                        <p:cTn id="10" dur="500" fill="hold"/>
                                        <p:tgtEl>
                                          <p:spTgt spid="1028"/>
                                        </p:tgtEl>
                                        <p:attrNameLst>
                                          <p:attrName>ppt_x</p:attrName>
                                        </p:attrNameLst>
                                      </p:cBhvr>
                                      <p:tavLst>
                                        <p:tav tm="0">
                                          <p:val>
                                            <p:strVal val="#ppt_x"/>
                                          </p:val>
                                        </p:tav>
                                        <p:tav tm="100000">
                                          <p:val>
                                            <p:strVal val="#ppt_x"/>
                                          </p:val>
                                        </p:tav>
                                      </p:tavLst>
                                    </p:anim>
                                    <p:anim calcmode="lin" valueType="num">
                                      <p:cBhvr additive="base">
                                        <p:cTn id="11" dur="500" fill="hold"/>
                                        <p:tgtEl>
                                          <p:spTgt spid="1028"/>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8" presetClass="entr" presetSubtype="16"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diamond(in)">
                                      <p:cBhvr>
                                        <p:cTn id="15" dur="20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030"/>
                                        </p:tgtEl>
                                      </p:cBhvr>
                                    </p:animEffect>
                                    <p:set>
                                      <p:cBhvr>
                                        <p:cTn id="20" dur="1" fill="hold">
                                          <p:stCondLst>
                                            <p:cond delay="499"/>
                                          </p:stCondLst>
                                        </p:cTn>
                                        <p:tgtEl>
                                          <p:spTgt spid="1030"/>
                                        </p:tgtEl>
                                        <p:attrNameLst>
                                          <p:attrName>style.visibility</p:attrName>
                                        </p:attrNameLst>
                                      </p:cBhvr>
                                      <p:to>
                                        <p:strVal val="hidden"/>
                                      </p:to>
                                    </p:set>
                                  </p:childTnLst>
                                </p:cTn>
                              </p:par>
                              <p:par>
                                <p:cTn id="21" presetID="9" presetClass="exit" presetSubtype="0" fill="hold" nodeType="withEffect">
                                  <p:stCondLst>
                                    <p:cond delay="0"/>
                                  </p:stCondLst>
                                  <p:childTnLst>
                                    <p:animEffect transition="out" filter="dissolve">
                                      <p:cBhvr>
                                        <p:cTn id="22" dur="500"/>
                                        <p:tgtEl>
                                          <p:spTgt spid="1028"/>
                                        </p:tgtEl>
                                      </p:cBhvr>
                                    </p:animEffect>
                                    <p:set>
                                      <p:cBhvr>
                                        <p:cTn id="23" dur="1" fill="hold">
                                          <p:stCondLst>
                                            <p:cond delay="499"/>
                                          </p:stCondLst>
                                        </p:cTn>
                                        <p:tgtEl>
                                          <p:spTgt spid="1028"/>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2000"/>
                                        <p:tgtEl>
                                          <p:spTgt spid="3">
                                            <p:txEl>
                                              <p:pRg st="1" end="1"/>
                                            </p:txEl>
                                          </p:spTgt>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2000"/>
                                        <p:tgtEl>
                                          <p:spTgt spid="3">
                                            <p:txEl>
                                              <p:pRg st="2" end="2"/>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1032"/>
                                        </p:tgtEl>
                                        <p:attrNameLst>
                                          <p:attrName>style.visibility</p:attrName>
                                        </p:attrNameLst>
                                      </p:cBhvr>
                                      <p:to>
                                        <p:strVal val="visible"/>
                                      </p:to>
                                    </p:set>
                                    <p:animEffect transition="in" filter="checkerboard(across)">
                                      <p:cBhvr>
                                        <p:cTn id="34" dur="500"/>
                                        <p:tgtEl>
                                          <p:spTgt spid="103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nodeType="clickEffect">
                                  <p:stCondLst>
                                    <p:cond delay="0"/>
                                  </p:stCondLst>
                                  <p:childTnLst>
                                    <p:animEffect transition="out" filter="dissolve">
                                      <p:cBhvr>
                                        <p:cTn id="38" dur="500"/>
                                        <p:tgtEl>
                                          <p:spTgt spid="1032"/>
                                        </p:tgtEl>
                                      </p:cBhvr>
                                    </p:animEffect>
                                    <p:set>
                                      <p:cBhvr>
                                        <p:cTn id="39" dur="1" fill="hold">
                                          <p:stCondLst>
                                            <p:cond delay="499"/>
                                          </p:stCondLst>
                                        </p:cTn>
                                        <p:tgtEl>
                                          <p:spTgt spid="1032"/>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20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034"/>
                                        </p:tgtEl>
                                        <p:attrNameLst>
                                          <p:attrName>style.visibility</p:attrName>
                                        </p:attrNameLst>
                                      </p:cBhvr>
                                      <p:to>
                                        <p:strVal val="visible"/>
                                      </p:to>
                                    </p:set>
                                    <p:animEffect transition="in" filter="fade">
                                      <p:cBhvr>
                                        <p:cTn id="46" dur="2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a:t>
            </a:r>
            <a:endParaRPr lang="en-US" dirty="0"/>
          </a:p>
        </p:txBody>
      </p:sp>
      <p:sp>
        <p:nvSpPr>
          <p:cNvPr id="3" name="Content Placeholder 2"/>
          <p:cNvSpPr>
            <a:spLocks noGrp="1"/>
          </p:cNvSpPr>
          <p:nvPr>
            <p:ph idx="1"/>
          </p:nvPr>
        </p:nvSpPr>
        <p:spPr/>
        <p:txBody>
          <a:bodyPr/>
          <a:lstStyle/>
          <a:p>
            <a:r>
              <a:rPr lang="en-US" dirty="0"/>
              <a:t>What are the parts of a local area network?</a:t>
            </a:r>
          </a:p>
          <a:p>
            <a:pPr lvl="1"/>
            <a:r>
              <a:rPr lang="en-US" dirty="0"/>
              <a:t>Physical connections (media)</a:t>
            </a:r>
          </a:p>
          <a:p>
            <a:pPr lvl="1"/>
            <a:r>
              <a:rPr lang="en-US" dirty="0"/>
              <a:t>Nodes</a:t>
            </a:r>
          </a:p>
          <a:p>
            <a:pPr lvl="1"/>
            <a:r>
              <a:rPr lang="en-US" dirty="0"/>
              <a:t>Interconnectivity Hardware (hubs, switches, routers)</a:t>
            </a:r>
          </a:p>
          <a:p>
            <a:pPr lvl="1"/>
            <a:r>
              <a:rPr lang="en-US" dirty="0" smtClean="0"/>
              <a:t>Customer Premise Equipment</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14</a:t>
            </a:fld>
            <a:endParaRPr lang="en-US"/>
          </a:p>
        </p:txBody>
      </p:sp>
    </p:spTree>
    <p:extLst>
      <p:ext uri="{BB962C8B-B14F-4D97-AF65-F5344CB8AC3E}">
        <p14:creationId xmlns:p14="http://schemas.microsoft.com/office/powerpoint/2010/main" val="18776869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Services are provided by the LAN</a:t>
            </a:r>
            <a:endParaRPr lang="en-US" dirty="0"/>
          </a:p>
        </p:txBody>
      </p:sp>
      <p:sp>
        <p:nvSpPr>
          <p:cNvPr id="3" name="Content Placeholder 2"/>
          <p:cNvSpPr>
            <a:spLocks noGrp="1"/>
          </p:cNvSpPr>
          <p:nvPr>
            <p:ph idx="1"/>
          </p:nvPr>
        </p:nvSpPr>
        <p:spPr/>
        <p:txBody>
          <a:bodyPr>
            <a:normAutofit lnSpcReduction="10000"/>
          </a:bodyPr>
          <a:lstStyle/>
          <a:p>
            <a:r>
              <a:rPr lang="en-US" dirty="0" smtClean="0"/>
              <a:t>Access</a:t>
            </a:r>
          </a:p>
          <a:p>
            <a:r>
              <a:rPr lang="en-US" dirty="0" smtClean="0"/>
              <a:t>Sharing (of resources)</a:t>
            </a:r>
          </a:p>
          <a:p>
            <a:pPr lvl="1"/>
            <a:r>
              <a:rPr lang="en-US" dirty="0" smtClean="0"/>
              <a:t>Data</a:t>
            </a:r>
          </a:p>
          <a:p>
            <a:pPr lvl="1"/>
            <a:r>
              <a:rPr lang="en-US" dirty="0" smtClean="0"/>
              <a:t>Applications,</a:t>
            </a:r>
          </a:p>
          <a:p>
            <a:pPr lvl="1"/>
            <a:r>
              <a:rPr lang="en-US" dirty="0" smtClean="0"/>
              <a:t>Storage</a:t>
            </a:r>
          </a:p>
          <a:p>
            <a:pPr lvl="1"/>
            <a:r>
              <a:rPr lang="en-US" dirty="0" smtClean="0"/>
              <a:t>Centralized access control/authentication</a:t>
            </a:r>
          </a:p>
          <a:p>
            <a:pPr lvl="1"/>
            <a:r>
              <a:rPr lang="en-US" dirty="0" smtClean="0"/>
              <a:t>Printing</a:t>
            </a:r>
          </a:p>
          <a:p>
            <a:pPr lvl="1"/>
            <a:r>
              <a:rPr lang="en-US" dirty="0" smtClean="0"/>
              <a:t>Internet</a:t>
            </a:r>
          </a:p>
          <a:p>
            <a:r>
              <a:rPr lang="en-US" dirty="0" smtClean="0"/>
              <a:t>Applications</a:t>
            </a:r>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15</a:t>
            </a:fld>
            <a:endParaRPr lang="en-US"/>
          </a:p>
        </p:txBody>
      </p:sp>
    </p:spTree>
    <p:extLst>
      <p:ext uri="{BB962C8B-B14F-4D97-AF65-F5344CB8AC3E}">
        <p14:creationId xmlns:p14="http://schemas.microsoft.com/office/powerpoint/2010/main" val="1094511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Applications</a:t>
            </a:r>
            <a:endParaRPr lang="en-US" dirty="0"/>
          </a:p>
        </p:txBody>
      </p:sp>
      <p:sp>
        <p:nvSpPr>
          <p:cNvPr id="3" name="Content Placeholder 2"/>
          <p:cNvSpPr>
            <a:spLocks noGrp="1"/>
          </p:cNvSpPr>
          <p:nvPr>
            <p:ph idx="1"/>
          </p:nvPr>
        </p:nvSpPr>
        <p:spPr/>
        <p:txBody>
          <a:bodyPr/>
          <a:lstStyle/>
          <a:p>
            <a:r>
              <a:rPr lang="en-US" dirty="0" smtClean="0"/>
              <a:t>Depending on the enterprise</a:t>
            </a:r>
          </a:p>
          <a:p>
            <a:pPr lvl="1"/>
            <a:r>
              <a:rPr lang="en-US" dirty="0" smtClean="0"/>
              <a:t>Transaction Processing systems</a:t>
            </a:r>
          </a:p>
          <a:p>
            <a:pPr lvl="1"/>
            <a:r>
              <a:rPr lang="en-US" dirty="0" smtClean="0"/>
              <a:t>ERP</a:t>
            </a:r>
          </a:p>
          <a:p>
            <a:pPr lvl="1"/>
            <a:r>
              <a:rPr lang="en-US" dirty="0" smtClean="0"/>
              <a:t>Information Systems</a:t>
            </a:r>
          </a:p>
          <a:p>
            <a:pPr lvl="1"/>
            <a:r>
              <a:rPr lang="en-US" dirty="0" smtClean="0"/>
              <a:t>Email</a:t>
            </a:r>
          </a:p>
          <a:p>
            <a:pPr lvl="1"/>
            <a:r>
              <a:rPr lang="en-US" dirty="0" smtClean="0"/>
              <a:t>Streaming video/audio (training, meetings)</a:t>
            </a:r>
          </a:p>
          <a:p>
            <a:pPr lvl="1"/>
            <a:r>
              <a:rPr lang="en-US" dirty="0" smtClean="0"/>
              <a:t>Collaboration tools</a:t>
            </a:r>
          </a:p>
        </p:txBody>
      </p:sp>
      <p:sp>
        <p:nvSpPr>
          <p:cNvPr id="5" name="Slide Number Placeholder 4"/>
          <p:cNvSpPr>
            <a:spLocks noGrp="1"/>
          </p:cNvSpPr>
          <p:nvPr>
            <p:ph type="sldNum" sz="quarter" idx="12"/>
          </p:nvPr>
        </p:nvSpPr>
        <p:spPr/>
        <p:txBody>
          <a:bodyPr/>
          <a:lstStyle/>
          <a:p>
            <a:fld id="{904EE2AA-B616-4104-BCDB-C0AAC4681B0E}" type="slidenum">
              <a:rPr lang="en-US" smtClean="0"/>
              <a:pPr/>
              <a:t>16</a:t>
            </a:fld>
            <a:endParaRPr lang="en-US"/>
          </a:p>
        </p:txBody>
      </p:sp>
    </p:spTree>
    <p:extLst>
      <p:ext uri="{BB962C8B-B14F-4D97-AF65-F5344CB8AC3E}">
        <p14:creationId xmlns:p14="http://schemas.microsoft.com/office/powerpoint/2010/main" val="3184787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Cabling</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904EE2AA-B616-4104-BCDB-C0AAC4681B0E}" type="slidenum">
              <a:rPr lang="en-US" smtClean="0"/>
              <a:pPr/>
              <a:t>17</a:t>
            </a:fld>
            <a:endParaRPr lang="en-US"/>
          </a:p>
        </p:txBody>
      </p:sp>
    </p:spTree>
    <p:extLst>
      <p:ext uri="{BB962C8B-B14F-4D97-AF65-F5344CB8AC3E}">
        <p14:creationId xmlns:p14="http://schemas.microsoft.com/office/powerpoint/2010/main" val="2185436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 Check</a:t>
            </a:r>
            <a:endParaRPr lang="en-US" dirty="0"/>
          </a:p>
        </p:txBody>
      </p:sp>
      <p:sp>
        <p:nvSpPr>
          <p:cNvPr id="3" name="Content Placeholder 2"/>
          <p:cNvSpPr>
            <a:spLocks noGrp="1"/>
          </p:cNvSpPr>
          <p:nvPr>
            <p:ph idx="1"/>
          </p:nvPr>
        </p:nvSpPr>
        <p:spPr>
          <a:xfrm>
            <a:off x="457200" y="2057400"/>
            <a:ext cx="8229600" cy="4068763"/>
          </a:xfrm>
        </p:spPr>
        <p:txBody>
          <a:bodyPr/>
          <a:lstStyle/>
          <a:p>
            <a:r>
              <a:rPr lang="en-US" dirty="0" smtClean="0"/>
              <a:t>While we are starting at the bottom of the OSI model</a:t>
            </a:r>
          </a:p>
          <a:p>
            <a:r>
              <a:rPr lang="en-US" dirty="0" smtClean="0"/>
              <a:t>In reality you would start at the TOP</a:t>
            </a:r>
          </a:p>
          <a:p>
            <a:pPr lvl="1"/>
            <a:r>
              <a:rPr lang="en-US" dirty="0" smtClean="0"/>
              <a:t>Define the types of applications that must be used in the organization</a:t>
            </a:r>
          </a:p>
          <a:p>
            <a:pPr lvl="1"/>
            <a:r>
              <a:rPr lang="en-US" dirty="0" smtClean="0"/>
              <a:t>Define the quantity and quality of the traffic generated by those applications</a:t>
            </a:r>
          </a:p>
          <a:p>
            <a:pPr lvl="1"/>
            <a:r>
              <a:rPr lang="en-US" dirty="0" smtClean="0"/>
              <a:t>These will inform all of the decisions – Top Down</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18</a:t>
            </a:fld>
            <a:endParaRPr lang="en-US"/>
          </a:p>
        </p:txBody>
      </p:sp>
      <p:pic>
        <p:nvPicPr>
          <p:cNvPr id="12290" name="Picture 2" descr="https://encrypted-tbn2.gstatic.com/images?q=tbn:ANd9GcTA4rAforjFt8EZU6wbYTRS6QCHCFbkWca6O8ltCCLLHt8cJx3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0"/>
            <a:ext cx="215265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94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a:xfrm>
            <a:off x="457200" y="2057400"/>
            <a:ext cx="8229600" cy="4068763"/>
          </a:xfrm>
        </p:spPr>
        <p:txBody>
          <a:bodyPr/>
          <a:lstStyle/>
          <a:p>
            <a:r>
              <a:rPr lang="en-US" dirty="0" smtClean="0"/>
              <a:t>Layer Decision:  Cabling – Wired or wireless (i.e. – guided and unguided)?</a:t>
            </a:r>
          </a:p>
          <a:p>
            <a:r>
              <a:rPr lang="en-US" dirty="0" smtClean="0"/>
              <a:t>If wired, what kind of cabling do we use?</a:t>
            </a:r>
          </a:p>
          <a:p>
            <a:pPr lvl="1"/>
            <a:r>
              <a:rPr lang="en-US" dirty="0" smtClean="0"/>
              <a:t>Twisted pair Cu</a:t>
            </a:r>
          </a:p>
          <a:p>
            <a:pPr lvl="1"/>
            <a:r>
              <a:rPr lang="en-US" dirty="0" smtClean="0"/>
              <a:t>Coaxial (coax)  -- not really a choice for LAN</a:t>
            </a:r>
          </a:p>
          <a:p>
            <a:pPr lvl="1"/>
            <a:r>
              <a:rPr lang="en-US" dirty="0" smtClean="0"/>
              <a:t>Fiber Optic (fiber)</a:t>
            </a:r>
          </a:p>
          <a:p>
            <a:pPr lvl="1"/>
            <a:endParaRPr lang="en-US" dirty="0" smtClean="0"/>
          </a:p>
          <a:p>
            <a:pPr lvl="1"/>
            <a:endParaRPr lang="en-US" dirty="0" smtClean="0"/>
          </a:p>
          <a:p>
            <a:endParaRPr lang="en-US" dirty="0" smtClean="0"/>
          </a:p>
          <a:p>
            <a:endParaRPr lang="en-US" dirty="0"/>
          </a:p>
        </p:txBody>
      </p:sp>
      <p:sp>
        <p:nvSpPr>
          <p:cNvPr id="3" name="Rectangle 2"/>
          <p:cNvSpPr/>
          <p:nvPr/>
        </p:nvSpPr>
        <p:spPr>
          <a:xfrm>
            <a:off x="1148862" y="-381000"/>
            <a:ext cx="6553200" cy="2438400"/>
          </a:xfrm>
          <a:prstGeom prst="rect">
            <a:avLst/>
          </a:prstGeom>
          <a:solidFill>
            <a:schemeClr val="bg1">
              <a:lumMod val="50000"/>
            </a:schemeClr>
          </a:solidFill>
          <a:ln w="34925">
            <a:solidFill>
              <a:srgbClr val="FFFFFF"/>
            </a:solidFill>
          </a:ln>
          <a:effectLst>
            <a:outerShdw blurRad="317500" dir="2700000" algn="ctr">
              <a:srgbClr val="000000">
                <a:alpha val="43000"/>
              </a:srgbClr>
            </a:outerShdw>
          </a:effectLst>
          <a:scene3d>
            <a:camera prst="isometricOffAxis2Top"/>
            <a:lightRig rig="threePt" dir="t">
              <a:rot lat="0" lon="0" rev="0"/>
            </a:lightRig>
          </a:scene3d>
          <a:sp3d extrusionH="38100" prstMaterial="metal">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bg1"/>
                </a:solidFill>
                <a:effectLst>
                  <a:outerShdw blurRad="38100" dist="38100" dir="2700000" algn="tl">
                    <a:srgbClr val="000000">
                      <a:alpha val="43137"/>
                    </a:srgbClr>
                  </a:outerShdw>
                </a:effectLst>
              </a:rPr>
              <a:t>Physical Layer</a:t>
            </a:r>
          </a:p>
        </p:txBody>
      </p:sp>
      <p:sp>
        <p:nvSpPr>
          <p:cNvPr id="7" name="Slide Number Placeholder 6"/>
          <p:cNvSpPr>
            <a:spLocks noGrp="1"/>
          </p:cNvSpPr>
          <p:nvPr>
            <p:ph type="sldNum" sz="quarter" idx="12"/>
          </p:nvPr>
        </p:nvSpPr>
        <p:spPr/>
        <p:txBody>
          <a:bodyPr/>
          <a:lstStyle/>
          <a:p>
            <a:fld id="{904EE2AA-B616-4104-BCDB-C0AAC4681B0E}" type="slidenum">
              <a:rPr lang="en-US" smtClean="0"/>
              <a:pPr/>
              <a:t>19</a:t>
            </a:fld>
            <a:endParaRPr lang="en-US"/>
          </a:p>
        </p:txBody>
      </p:sp>
    </p:spTree>
    <p:extLst>
      <p:ext uri="{BB962C8B-B14F-4D97-AF65-F5344CB8AC3E}">
        <p14:creationId xmlns:p14="http://schemas.microsoft.com/office/powerpoint/2010/main" val="1684520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http://www.filertel.com/images/cables.jpg"/>
          <p:cNvPicPr>
            <a:picLocks noChangeAspect="1" noChangeArrowheads="1"/>
          </p:cNvPicPr>
          <p:nvPr/>
        </p:nvPicPr>
        <p:blipFill>
          <a:blip r:embed="rId3" cstate="print"/>
          <a:srcRect/>
          <a:stretch>
            <a:fillRect/>
          </a:stretch>
        </p:blipFill>
        <p:spPr bwMode="auto">
          <a:xfrm>
            <a:off x="-45198" y="0"/>
            <a:ext cx="9189198" cy="6905028"/>
          </a:xfrm>
          <a:prstGeom prst="rect">
            <a:avLst/>
          </a:prstGeom>
          <a:noFill/>
        </p:spPr>
      </p:pic>
      <p:sp>
        <p:nvSpPr>
          <p:cNvPr id="2" name="Title 1"/>
          <p:cNvSpPr>
            <a:spLocks noGrp="1"/>
          </p:cNvSpPr>
          <p:nvPr>
            <p:ph type="title"/>
          </p:nvPr>
        </p:nvSpPr>
        <p:spPr>
          <a:xfrm>
            <a:off x="2590800" y="274638"/>
            <a:ext cx="4038600" cy="1143000"/>
          </a:xfrm>
          <a:solidFill>
            <a:schemeClr val="tx2">
              <a:alpha val="71000"/>
            </a:schemeClr>
          </a:solidFill>
        </p:spPr>
        <p:txBody>
          <a:bodyPr/>
          <a:lstStyle/>
          <a:p>
            <a:r>
              <a:rPr lang="en-US" dirty="0" smtClean="0">
                <a:solidFill>
                  <a:schemeClr val="bg1"/>
                </a:solidFill>
              </a:rPr>
              <a:t>IT Components</a:t>
            </a:r>
            <a:endParaRPr lang="en-US" dirty="0">
              <a:solidFill>
                <a:schemeClr val="bg1"/>
              </a:solidFill>
            </a:endParaRPr>
          </a:p>
        </p:txBody>
      </p:sp>
      <p:sp>
        <p:nvSpPr>
          <p:cNvPr id="3" name="Content Placeholder 2"/>
          <p:cNvSpPr>
            <a:spLocks noGrp="1"/>
          </p:cNvSpPr>
          <p:nvPr>
            <p:ph idx="1"/>
          </p:nvPr>
        </p:nvSpPr>
        <p:spPr>
          <a:xfrm>
            <a:off x="457200" y="1600200"/>
            <a:ext cx="8229600" cy="4724399"/>
          </a:xfrm>
          <a:solidFill>
            <a:schemeClr val="tx2">
              <a:alpha val="68000"/>
            </a:schemeClr>
          </a:solidFill>
        </p:spPr>
        <p:txBody>
          <a:bodyPr>
            <a:normAutofit/>
          </a:bodyPr>
          <a:lstStyle/>
          <a:p>
            <a:r>
              <a:rPr lang="en-US" dirty="0" smtClean="0">
                <a:solidFill>
                  <a:schemeClr val="bg1"/>
                </a:solidFill>
              </a:rPr>
              <a:t>Underlying Infrastructure (cabling)</a:t>
            </a:r>
          </a:p>
          <a:p>
            <a:r>
              <a:rPr lang="en-US" dirty="0" smtClean="0">
                <a:solidFill>
                  <a:schemeClr val="bg1"/>
                </a:solidFill>
              </a:rPr>
              <a:t>Local Area Networks (connected devices)</a:t>
            </a:r>
          </a:p>
          <a:p>
            <a:r>
              <a:rPr lang="en-US" dirty="0">
                <a:solidFill>
                  <a:schemeClr val="bg1"/>
                </a:solidFill>
              </a:rPr>
              <a:t>Wide Area Networks (collections of networks)</a:t>
            </a:r>
          </a:p>
          <a:p>
            <a:endParaRPr lang="en-US" dirty="0" smtClean="0">
              <a:solidFill>
                <a:schemeClr val="bg1"/>
              </a:solidFill>
            </a:endParaRPr>
          </a:p>
          <a:p>
            <a:r>
              <a:rPr lang="en-US" dirty="0" smtClean="0">
                <a:solidFill>
                  <a:schemeClr val="bg1"/>
                </a:solidFill>
              </a:rPr>
              <a:t>Data Centers (devices providing services)</a:t>
            </a:r>
          </a:p>
          <a:p>
            <a:r>
              <a:rPr lang="en-US" dirty="0" smtClean="0">
                <a:solidFill>
                  <a:schemeClr val="bg1"/>
                </a:solidFill>
              </a:rPr>
              <a:t>Internet access (Cloud and remote access)</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904EE2AA-B616-4104-BCDB-C0AAC4681B0E}" type="slidenum">
              <a:rPr lang="en-US" smtClean="0"/>
              <a:pPr/>
              <a:t>2</a:t>
            </a:fld>
            <a:endParaRPr lang="en-US"/>
          </a:p>
        </p:txBody>
      </p:sp>
      <p:cxnSp>
        <p:nvCxnSpPr>
          <p:cNvPr id="5" name="Straight Connector 4"/>
          <p:cNvCxnSpPr/>
          <p:nvPr/>
        </p:nvCxnSpPr>
        <p:spPr>
          <a:xfrm>
            <a:off x="457200" y="3886200"/>
            <a:ext cx="8229600" cy="5268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4"/>
          <p:cNvSpPr>
            <a:spLocks noGrp="1"/>
          </p:cNvSpPr>
          <p:nvPr>
            <p:ph type="sldNum" sz="quarter" idx="12"/>
          </p:nvPr>
        </p:nvSpPr>
        <p:spPr/>
        <p:txBody>
          <a:bodyPr/>
          <a:lstStyle/>
          <a:p>
            <a:fld id="{297095CB-48DE-4394-8765-FF415C81AF63}" type="slidenum">
              <a:rPr lang="en-US"/>
              <a:pPr/>
              <a:t>20</a:t>
            </a:fld>
            <a:endParaRPr lang="en-US"/>
          </a:p>
        </p:txBody>
      </p:sp>
      <p:sp>
        <p:nvSpPr>
          <p:cNvPr id="402438" name="Text Box 6"/>
          <p:cNvSpPr txBox="1">
            <a:spLocks noChangeArrowheads="1"/>
          </p:cNvSpPr>
          <p:nvPr/>
        </p:nvSpPr>
        <p:spPr bwMode="auto">
          <a:xfrm>
            <a:off x="3505200" y="838200"/>
            <a:ext cx="1539875" cy="588963"/>
          </a:xfrm>
          <a:prstGeom prst="rect">
            <a:avLst/>
          </a:prstGeom>
          <a:noFill/>
          <a:ln w="9525">
            <a:solidFill>
              <a:schemeClr val="tx1"/>
            </a:solidFill>
            <a:miter lim="800000"/>
            <a:headEnd/>
            <a:tailEnd/>
          </a:ln>
          <a:effectLst/>
        </p:spPr>
        <p:txBody>
          <a:bodyPr>
            <a:spAutoFit/>
          </a:bodyPr>
          <a:lstStyle/>
          <a:p>
            <a:pPr algn="ctr"/>
            <a:r>
              <a:rPr lang="en-US" sz="3200"/>
              <a:t>Media</a:t>
            </a:r>
          </a:p>
        </p:txBody>
      </p:sp>
      <p:sp>
        <p:nvSpPr>
          <p:cNvPr id="402439" name="Text Box 7"/>
          <p:cNvSpPr txBox="1">
            <a:spLocks noChangeArrowheads="1"/>
          </p:cNvSpPr>
          <p:nvPr/>
        </p:nvSpPr>
        <p:spPr bwMode="auto">
          <a:xfrm>
            <a:off x="1143000" y="2209800"/>
            <a:ext cx="1676400" cy="1076325"/>
          </a:xfrm>
          <a:prstGeom prst="rect">
            <a:avLst/>
          </a:prstGeom>
          <a:noFill/>
          <a:ln w="9525">
            <a:solidFill>
              <a:schemeClr val="tx1"/>
            </a:solidFill>
            <a:miter lim="800000"/>
            <a:headEnd/>
            <a:tailEnd/>
          </a:ln>
          <a:effectLst/>
        </p:spPr>
        <p:txBody>
          <a:bodyPr>
            <a:spAutoFit/>
          </a:bodyPr>
          <a:lstStyle/>
          <a:p>
            <a:pPr algn="ctr"/>
            <a:r>
              <a:rPr lang="en-US" sz="3200"/>
              <a:t>Guided</a:t>
            </a:r>
          </a:p>
          <a:p>
            <a:pPr algn="ctr"/>
            <a:r>
              <a:rPr lang="en-US" sz="3200"/>
              <a:t>Media</a:t>
            </a:r>
          </a:p>
        </p:txBody>
      </p:sp>
      <p:sp>
        <p:nvSpPr>
          <p:cNvPr id="402440" name="Text Box 8"/>
          <p:cNvSpPr txBox="1">
            <a:spLocks noChangeArrowheads="1"/>
          </p:cNvSpPr>
          <p:nvPr/>
        </p:nvSpPr>
        <p:spPr bwMode="auto">
          <a:xfrm>
            <a:off x="5029200" y="2286000"/>
            <a:ext cx="1981200" cy="1076325"/>
          </a:xfrm>
          <a:prstGeom prst="rect">
            <a:avLst/>
          </a:prstGeom>
          <a:noFill/>
          <a:ln w="9525">
            <a:solidFill>
              <a:schemeClr val="tx1"/>
            </a:solidFill>
            <a:miter lim="800000"/>
            <a:headEnd/>
            <a:tailEnd/>
          </a:ln>
          <a:effectLst/>
        </p:spPr>
        <p:txBody>
          <a:bodyPr>
            <a:spAutoFit/>
          </a:bodyPr>
          <a:lstStyle/>
          <a:p>
            <a:pPr algn="ctr"/>
            <a:r>
              <a:rPr lang="en-US" sz="3200"/>
              <a:t>Unguided</a:t>
            </a:r>
          </a:p>
          <a:p>
            <a:pPr algn="ctr"/>
            <a:r>
              <a:rPr lang="en-US" sz="3200"/>
              <a:t>Media</a:t>
            </a:r>
          </a:p>
        </p:txBody>
      </p:sp>
      <p:sp>
        <p:nvSpPr>
          <p:cNvPr id="402441" name="Text Box 9"/>
          <p:cNvSpPr txBox="1">
            <a:spLocks noChangeArrowheads="1"/>
          </p:cNvSpPr>
          <p:nvPr/>
        </p:nvSpPr>
        <p:spPr bwMode="auto">
          <a:xfrm>
            <a:off x="152400" y="4648200"/>
            <a:ext cx="1295400" cy="1076325"/>
          </a:xfrm>
          <a:prstGeom prst="rect">
            <a:avLst/>
          </a:prstGeom>
          <a:noFill/>
          <a:ln w="9525">
            <a:solidFill>
              <a:schemeClr val="tx1"/>
            </a:solidFill>
            <a:miter lim="800000"/>
            <a:headEnd/>
            <a:tailEnd/>
          </a:ln>
          <a:effectLst/>
        </p:spPr>
        <p:txBody>
          <a:bodyPr wrap="square">
            <a:spAutoFit/>
          </a:bodyPr>
          <a:lstStyle/>
          <a:p>
            <a:pPr algn="ctr"/>
            <a:r>
              <a:rPr lang="en-US" sz="3200" dirty="0"/>
              <a:t>Coax</a:t>
            </a:r>
          </a:p>
          <a:p>
            <a:pPr algn="ctr"/>
            <a:r>
              <a:rPr lang="en-US" sz="3200" dirty="0"/>
              <a:t>Cable</a:t>
            </a:r>
          </a:p>
        </p:txBody>
      </p:sp>
      <p:sp>
        <p:nvSpPr>
          <p:cNvPr id="402442" name="Text Box 10"/>
          <p:cNvSpPr txBox="1">
            <a:spLocks noChangeArrowheads="1"/>
          </p:cNvSpPr>
          <p:nvPr/>
        </p:nvSpPr>
        <p:spPr bwMode="auto">
          <a:xfrm>
            <a:off x="1600200" y="4648200"/>
            <a:ext cx="1676400" cy="1076325"/>
          </a:xfrm>
          <a:prstGeom prst="rect">
            <a:avLst/>
          </a:prstGeom>
          <a:noFill/>
          <a:ln w="9525">
            <a:solidFill>
              <a:schemeClr val="tx1"/>
            </a:solidFill>
            <a:miter lim="800000"/>
            <a:headEnd/>
            <a:tailEnd/>
          </a:ln>
          <a:effectLst/>
        </p:spPr>
        <p:txBody>
          <a:bodyPr>
            <a:spAutoFit/>
          </a:bodyPr>
          <a:lstStyle/>
          <a:p>
            <a:pPr algn="ctr"/>
            <a:r>
              <a:rPr lang="en-US" sz="3200"/>
              <a:t>Twisted</a:t>
            </a:r>
          </a:p>
          <a:p>
            <a:pPr algn="ctr"/>
            <a:r>
              <a:rPr lang="en-US" sz="3200"/>
              <a:t>Pair</a:t>
            </a:r>
          </a:p>
        </p:txBody>
      </p:sp>
      <p:sp>
        <p:nvSpPr>
          <p:cNvPr id="402443" name="Text Box 11"/>
          <p:cNvSpPr txBox="1">
            <a:spLocks noChangeArrowheads="1"/>
          </p:cNvSpPr>
          <p:nvPr/>
        </p:nvSpPr>
        <p:spPr bwMode="auto">
          <a:xfrm>
            <a:off x="3429000" y="4648200"/>
            <a:ext cx="1524000" cy="1076325"/>
          </a:xfrm>
          <a:prstGeom prst="rect">
            <a:avLst/>
          </a:prstGeom>
          <a:noFill/>
          <a:ln w="9525">
            <a:solidFill>
              <a:schemeClr val="tx1"/>
            </a:solidFill>
            <a:miter lim="800000"/>
            <a:headEnd/>
            <a:tailEnd/>
          </a:ln>
          <a:effectLst/>
        </p:spPr>
        <p:txBody>
          <a:bodyPr>
            <a:spAutoFit/>
          </a:bodyPr>
          <a:lstStyle/>
          <a:p>
            <a:pPr algn="ctr"/>
            <a:r>
              <a:rPr lang="en-US" sz="3200"/>
              <a:t>Fiber</a:t>
            </a:r>
          </a:p>
          <a:p>
            <a:pPr algn="ctr"/>
            <a:r>
              <a:rPr lang="en-US" sz="3200"/>
              <a:t>Optics </a:t>
            </a:r>
          </a:p>
        </p:txBody>
      </p:sp>
      <p:sp>
        <p:nvSpPr>
          <p:cNvPr id="402444" name="Text Box 12"/>
          <p:cNvSpPr txBox="1">
            <a:spLocks noChangeArrowheads="1"/>
          </p:cNvSpPr>
          <p:nvPr/>
        </p:nvSpPr>
        <p:spPr bwMode="auto">
          <a:xfrm>
            <a:off x="5105400" y="4648200"/>
            <a:ext cx="1676400" cy="588963"/>
          </a:xfrm>
          <a:prstGeom prst="rect">
            <a:avLst/>
          </a:prstGeom>
          <a:noFill/>
          <a:ln w="9525">
            <a:solidFill>
              <a:schemeClr val="tx1"/>
            </a:solidFill>
            <a:miter lim="800000"/>
            <a:headEnd/>
            <a:tailEnd/>
          </a:ln>
          <a:effectLst/>
        </p:spPr>
        <p:txBody>
          <a:bodyPr>
            <a:spAutoFit/>
          </a:bodyPr>
          <a:lstStyle/>
          <a:p>
            <a:pPr algn="ctr"/>
            <a:r>
              <a:rPr lang="en-US" sz="3200" dirty="0"/>
              <a:t>Infrared  </a:t>
            </a:r>
          </a:p>
        </p:txBody>
      </p:sp>
      <p:sp>
        <p:nvSpPr>
          <p:cNvPr id="402445" name="Text Box 13"/>
          <p:cNvSpPr txBox="1">
            <a:spLocks noChangeArrowheads="1"/>
          </p:cNvSpPr>
          <p:nvPr/>
        </p:nvSpPr>
        <p:spPr bwMode="auto">
          <a:xfrm>
            <a:off x="6934200" y="4648200"/>
            <a:ext cx="2057400" cy="1077218"/>
          </a:xfrm>
          <a:prstGeom prst="rect">
            <a:avLst/>
          </a:prstGeom>
          <a:noFill/>
          <a:ln w="9525">
            <a:solidFill>
              <a:schemeClr val="tx1"/>
            </a:solidFill>
            <a:miter lim="800000"/>
            <a:headEnd/>
            <a:tailEnd/>
          </a:ln>
          <a:effectLst/>
        </p:spPr>
        <p:txBody>
          <a:bodyPr wrap="square">
            <a:spAutoFit/>
          </a:bodyPr>
          <a:lstStyle/>
          <a:p>
            <a:pPr algn="ctr"/>
            <a:r>
              <a:rPr lang="en-US" sz="3200" dirty="0"/>
              <a:t>Radio</a:t>
            </a:r>
          </a:p>
          <a:p>
            <a:pPr algn="ctr"/>
            <a:r>
              <a:rPr lang="en-US" sz="2800" dirty="0"/>
              <a:t>Frequency</a:t>
            </a:r>
            <a:r>
              <a:rPr lang="en-US" sz="3200" dirty="0"/>
              <a:t> </a:t>
            </a:r>
          </a:p>
        </p:txBody>
      </p:sp>
      <p:sp>
        <p:nvSpPr>
          <p:cNvPr id="402446" name="Line 14"/>
          <p:cNvSpPr>
            <a:spLocks noChangeShapeType="1"/>
          </p:cNvSpPr>
          <p:nvPr/>
        </p:nvSpPr>
        <p:spPr bwMode="auto">
          <a:xfrm>
            <a:off x="685800" y="3945082"/>
            <a:ext cx="3352800" cy="17318"/>
          </a:xfrm>
          <a:prstGeom prst="line">
            <a:avLst/>
          </a:prstGeom>
          <a:noFill/>
          <a:ln w="9525">
            <a:solidFill>
              <a:schemeClr val="tx1"/>
            </a:solidFill>
            <a:miter lim="800000"/>
            <a:headEnd/>
            <a:tailEnd/>
          </a:ln>
          <a:effectLst/>
        </p:spPr>
        <p:txBody>
          <a:bodyPr wrap="none"/>
          <a:lstStyle/>
          <a:p>
            <a:endParaRPr lang="en-US"/>
          </a:p>
        </p:txBody>
      </p:sp>
      <p:sp>
        <p:nvSpPr>
          <p:cNvPr id="402447" name="Line 15"/>
          <p:cNvSpPr>
            <a:spLocks noChangeShapeType="1"/>
          </p:cNvSpPr>
          <p:nvPr/>
        </p:nvSpPr>
        <p:spPr bwMode="auto">
          <a:xfrm>
            <a:off x="1905000" y="1828800"/>
            <a:ext cx="4114800" cy="0"/>
          </a:xfrm>
          <a:prstGeom prst="line">
            <a:avLst/>
          </a:prstGeom>
          <a:noFill/>
          <a:ln w="9525">
            <a:solidFill>
              <a:schemeClr val="tx1"/>
            </a:solidFill>
            <a:miter lim="800000"/>
            <a:headEnd/>
            <a:tailEnd/>
          </a:ln>
          <a:effectLst/>
        </p:spPr>
        <p:txBody>
          <a:bodyPr wrap="none"/>
          <a:lstStyle/>
          <a:p>
            <a:endParaRPr lang="en-US"/>
          </a:p>
        </p:txBody>
      </p:sp>
      <p:sp>
        <p:nvSpPr>
          <p:cNvPr id="402448" name="Line 16"/>
          <p:cNvSpPr>
            <a:spLocks noChangeShapeType="1"/>
          </p:cNvSpPr>
          <p:nvPr/>
        </p:nvSpPr>
        <p:spPr bwMode="auto">
          <a:xfrm>
            <a:off x="5791200" y="3962400"/>
            <a:ext cx="2057400" cy="0"/>
          </a:xfrm>
          <a:prstGeom prst="line">
            <a:avLst/>
          </a:prstGeom>
          <a:noFill/>
          <a:ln w="9525">
            <a:solidFill>
              <a:schemeClr val="tx1"/>
            </a:solidFill>
            <a:miter lim="800000"/>
            <a:headEnd/>
            <a:tailEnd/>
          </a:ln>
          <a:effectLst/>
        </p:spPr>
        <p:txBody>
          <a:bodyPr wrap="none"/>
          <a:lstStyle/>
          <a:p>
            <a:endParaRPr lang="en-US"/>
          </a:p>
        </p:txBody>
      </p:sp>
      <p:sp>
        <p:nvSpPr>
          <p:cNvPr id="402449" name="Line 17"/>
          <p:cNvSpPr>
            <a:spLocks noChangeShapeType="1"/>
          </p:cNvSpPr>
          <p:nvPr/>
        </p:nvSpPr>
        <p:spPr bwMode="auto">
          <a:xfrm>
            <a:off x="4191000" y="1447800"/>
            <a:ext cx="0" cy="381000"/>
          </a:xfrm>
          <a:prstGeom prst="line">
            <a:avLst/>
          </a:prstGeom>
          <a:noFill/>
          <a:ln w="9525">
            <a:solidFill>
              <a:schemeClr val="tx1"/>
            </a:solidFill>
            <a:miter lim="800000"/>
            <a:headEnd/>
            <a:tailEnd/>
          </a:ln>
          <a:effectLst/>
        </p:spPr>
        <p:txBody>
          <a:bodyPr wrap="none"/>
          <a:lstStyle/>
          <a:p>
            <a:endParaRPr lang="en-US"/>
          </a:p>
        </p:txBody>
      </p:sp>
      <p:sp>
        <p:nvSpPr>
          <p:cNvPr id="402450" name="Line 18"/>
          <p:cNvSpPr>
            <a:spLocks noChangeShapeType="1"/>
          </p:cNvSpPr>
          <p:nvPr/>
        </p:nvSpPr>
        <p:spPr bwMode="auto">
          <a:xfrm>
            <a:off x="1905000" y="1828800"/>
            <a:ext cx="0" cy="381000"/>
          </a:xfrm>
          <a:prstGeom prst="line">
            <a:avLst/>
          </a:prstGeom>
          <a:noFill/>
          <a:ln w="9525">
            <a:solidFill>
              <a:schemeClr val="tx1"/>
            </a:solidFill>
            <a:miter lim="800000"/>
            <a:headEnd/>
            <a:tailEnd/>
          </a:ln>
          <a:effectLst/>
        </p:spPr>
        <p:txBody>
          <a:bodyPr wrap="none"/>
          <a:lstStyle/>
          <a:p>
            <a:endParaRPr lang="en-US"/>
          </a:p>
        </p:txBody>
      </p:sp>
      <p:sp>
        <p:nvSpPr>
          <p:cNvPr id="402451" name="Line 19"/>
          <p:cNvSpPr>
            <a:spLocks noChangeShapeType="1"/>
          </p:cNvSpPr>
          <p:nvPr/>
        </p:nvSpPr>
        <p:spPr bwMode="auto">
          <a:xfrm>
            <a:off x="6019800" y="1828800"/>
            <a:ext cx="0" cy="457200"/>
          </a:xfrm>
          <a:prstGeom prst="line">
            <a:avLst/>
          </a:prstGeom>
          <a:noFill/>
          <a:ln w="9525">
            <a:solidFill>
              <a:schemeClr val="tx1"/>
            </a:solidFill>
            <a:miter lim="800000"/>
            <a:headEnd/>
            <a:tailEnd/>
          </a:ln>
          <a:effectLst/>
        </p:spPr>
        <p:txBody>
          <a:bodyPr wrap="none"/>
          <a:lstStyle/>
          <a:p>
            <a:endParaRPr lang="en-US"/>
          </a:p>
        </p:txBody>
      </p:sp>
      <p:sp>
        <p:nvSpPr>
          <p:cNvPr id="402452" name="Line 20"/>
          <p:cNvSpPr>
            <a:spLocks noChangeShapeType="1"/>
          </p:cNvSpPr>
          <p:nvPr/>
        </p:nvSpPr>
        <p:spPr bwMode="auto">
          <a:xfrm>
            <a:off x="1981200" y="3276600"/>
            <a:ext cx="0" cy="685800"/>
          </a:xfrm>
          <a:prstGeom prst="line">
            <a:avLst/>
          </a:prstGeom>
          <a:noFill/>
          <a:ln w="9525">
            <a:solidFill>
              <a:schemeClr val="tx1"/>
            </a:solidFill>
            <a:miter lim="800000"/>
            <a:headEnd/>
            <a:tailEnd/>
          </a:ln>
          <a:effectLst/>
        </p:spPr>
        <p:txBody>
          <a:bodyPr wrap="none"/>
          <a:lstStyle/>
          <a:p>
            <a:endParaRPr lang="en-US"/>
          </a:p>
        </p:txBody>
      </p:sp>
      <p:sp>
        <p:nvSpPr>
          <p:cNvPr id="402453" name="Line 21"/>
          <p:cNvSpPr>
            <a:spLocks noChangeShapeType="1"/>
          </p:cNvSpPr>
          <p:nvPr/>
        </p:nvSpPr>
        <p:spPr bwMode="auto">
          <a:xfrm>
            <a:off x="685800" y="3945082"/>
            <a:ext cx="0" cy="685800"/>
          </a:xfrm>
          <a:prstGeom prst="line">
            <a:avLst/>
          </a:prstGeom>
          <a:noFill/>
          <a:ln w="9525">
            <a:solidFill>
              <a:schemeClr val="tx1"/>
            </a:solidFill>
            <a:miter lim="800000"/>
            <a:headEnd/>
            <a:tailEnd/>
          </a:ln>
          <a:effectLst/>
        </p:spPr>
        <p:txBody>
          <a:bodyPr wrap="none"/>
          <a:lstStyle/>
          <a:p>
            <a:endParaRPr lang="en-US"/>
          </a:p>
        </p:txBody>
      </p:sp>
      <p:sp>
        <p:nvSpPr>
          <p:cNvPr id="402454" name="Line 22"/>
          <p:cNvSpPr>
            <a:spLocks noChangeShapeType="1"/>
          </p:cNvSpPr>
          <p:nvPr/>
        </p:nvSpPr>
        <p:spPr bwMode="auto">
          <a:xfrm>
            <a:off x="2362200" y="3962400"/>
            <a:ext cx="0" cy="685800"/>
          </a:xfrm>
          <a:prstGeom prst="line">
            <a:avLst/>
          </a:prstGeom>
          <a:noFill/>
          <a:ln w="9525">
            <a:solidFill>
              <a:schemeClr val="tx1"/>
            </a:solidFill>
            <a:miter lim="800000"/>
            <a:headEnd/>
            <a:tailEnd/>
          </a:ln>
          <a:effectLst/>
        </p:spPr>
        <p:txBody>
          <a:bodyPr wrap="none"/>
          <a:lstStyle/>
          <a:p>
            <a:endParaRPr lang="en-US"/>
          </a:p>
        </p:txBody>
      </p:sp>
      <p:sp>
        <p:nvSpPr>
          <p:cNvPr id="402455" name="Line 23"/>
          <p:cNvSpPr>
            <a:spLocks noChangeShapeType="1"/>
          </p:cNvSpPr>
          <p:nvPr/>
        </p:nvSpPr>
        <p:spPr bwMode="auto">
          <a:xfrm>
            <a:off x="4038600" y="3962400"/>
            <a:ext cx="0" cy="685800"/>
          </a:xfrm>
          <a:prstGeom prst="line">
            <a:avLst/>
          </a:prstGeom>
          <a:noFill/>
          <a:ln w="9525">
            <a:solidFill>
              <a:schemeClr val="tx1"/>
            </a:solidFill>
            <a:miter lim="800000"/>
            <a:headEnd/>
            <a:tailEnd/>
          </a:ln>
          <a:effectLst/>
        </p:spPr>
        <p:txBody>
          <a:bodyPr wrap="none"/>
          <a:lstStyle/>
          <a:p>
            <a:endParaRPr lang="en-US"/>
          </a:p>
        </p:txBody>
      </p:sp>
      <p:sp>
        <p:nvSpPr>
          <p:cNvPr id="402456" name="Line 24"/>
          <p:cNvSpPr>
            <a:spLocks noChangeShapeType="1"/>
          </p:cNvSpPr>
          <p:nvPr/>
        </p:nvSpPr>
        <p:spPr bwMode="auto">
          <a:xfrm>
            <a:off x="5791200" y="3962400"/>
            <a:ext cx="0" cy="685800"/>
          </a:xfrm>
          <a:prstGeom prst="line">
            <a:avLst/>
          </a:prstGeom>
          <a:noFill/>
          <a:ln w="9525">
            <a:solidFill>
              <a:schemeClr val="tx1"/>
            </a:solidFill>
            <a:miter lim="800000"/>
            <a:headEnd/>
            <a:tailEnd/>
          </a:ln>
          <a:effectLst/>
        </p:spPr>
        <p:txBody>
          <a:bodyPr wrap="none"/>
          <a:lstStyle/>
          <a:p>
            <a:endParaRPr lang="en-US"/>
          </a:p>
        </p:txBody>
      </p:sp>
      <p:sp>
        <p:nvSpPr>
          <p:cNvPr id="402457" name="Line 25"/>
          <p:cNvSpPr>
            <a:spLocks noChangeShapeType="1"/>
          </p:cNvSpPr>
          <p:nvPr/>
        </p:nvSpPr>
        <p:spPr bwMode="auto">
          <a:xfrm>
            <a:off x="7848600" y="3962400"/>
            <a:ext cx="0" cy="685800"/>
          </a:xfrm>
          <a:prstGeom prst="line">
            <a:avLst/>
          </a:prstGeom>
          <a:noFill/>
          <a:ln w="9525">
            <a:solidFill>
              <a:schemeClr val="tx1"/>
            </a:solidFill>
            <a:miter lim="800000"/>
            <a:headEnd/>
            <a:tailEnd/>
          </a:ln>
          <a:effectLst/>
        </p:spPr>
        <p:txBody>
          <a:bodyPr wrap="none"/>
          <a:lstStyle/>
          <a:p>
            <a:endParaRPr lang="en-US"/>
          </a:p>
        </p:txBody>
      </p:sp>
      <p:sp>
        <p:nvSpPr>
          <p:cNvPr id="402458" name="Line 26"/>
          <p:cNvSpPr>
            <a:spLocks noChangeShapeType="1"/>
          </p:cNvSpPr>
          <p:nvPr/>
        </p:nvSpPr>
        <p:spPr bwMode="auto">
          <a:xfrm>
            <a:off x="6477000" y="3352800"/>
            <a:ext cx="0" cy="609600"/>
          </a:xfrm>
          <a:prstGeom prst="line">
            <a:avLst/>
          </a:prstGeom>
          <a:noFill/>
          <a:ln w="9525">
            <a:solidFill>
              <a:schemeClr val="tx1"/>
            </a:solidFill>
            <a:miter lim="800000"/>
            <a:headEnd/>
            <a:tailEnd/>
          </a:ln>
          <a:effectLst/>
        </p:spPr>
        <p:txBody>
          <a:bodyPr wrap="none"/>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4"/>
          <p:cNvPicPr>
            <a:picLocks noChangeAspect="1" noChangeArrowheads="1"/>
          </p:cNvPicPr>
          <p:nvPr/>
        </p:nvPicPr>
        <p:blipFill>
          <a:blip r:embed="rId3" cstate="print"/>
          <a:srcRect/>
          <a:stretch>
            <a:fillRect/>
          </a:stretch>
        </p:blipFill>
        <p:spPr bwMode="auto">
          <a:xfrm>
            <a:off x="533400" y="492881"/>
            <a:ext cx="5034643" cy="2555119"/>
          </a:xfrm>
          <a:prstGeom prst="rect">
            <a:avLst/>
          </a:prstGeom>
          <a:noFill/>
          <a:ln w="9525">
            <a:noFill/>
            <a:miter lim="800000"/>
            <a:headEnd/>
            <a:tailEnd/>
          </a:ln>
          <a:effectLst/>
        </p:spPr>
      </p:pic>
      <p:sp>
        <p:nvSpPr>
          <p:cNvPr id="9" name="Rectangle 8"/>
          <p:cNvSpPr/>
          <p:nvPr/>
        </p:nvSpPr>
        <p:spPr>
          <a:xfrm>
            <a:off x="0" y="6581001"/>
            <a:ext cx="6858000" cy="276999"/>
          </a:xfrm>
          <a:prstGeom prst="rect">
            <a:avLst/>
          </a:prstGeom>
        </p:spPr>
        <p:txBody>
          <a:bodyPr wrap="square">
            <a:spAutoFit/>
          </a:bodyPr>
          <a:lstStyle/>
          <a:p>
            <a:r>
              <a:rPr lang="en-US" sz="1200" dirty="0" smtClean="0"/>
              <a:t>http://www.infocellar.com/networks/cables/twisted-pair-cables.htm</a:t>
            </a:r>
            <a:endParaRPr lang="en-US" sz="1200" dirty="0"/>
          </a:p>
        </p:txBody>
      </p:sp>
      <p:pic>
        <p:nvPicPr>
          <p:cNvPr id="142338" name="Picture 2" descr="File:Rj45plug-8p8c.png"/>
          <p:cNvPicPr>
            <a:picLocks noChangeAspect="1" noChangeArrowheads="1"/>
          </p:cNvPicPr>
          <p:nvPr/>
        </p:nvPicPr>
        <p:blipFill>
          <a:blip r:embed="rId4" cstate="print"/>
          <a:srcRect/>
          <a:stretch>
            <a:fillRect/>
          </a:stretch>
        </p:blipFill>
        <p:spPr bwMode="auto">
          <a:xfrm>
            <a:off x="6076950" y="714374"/>
            <a:ext cx="2381250" cy="2562226"/>
          </a:xfrm>
          <a:prstGeom prst="rect">
            <a:avLst/>
          </a:prstGeom>
          <a:noFill/>
        </p:spPr>
      </p:pic>
      <p:pic>
        <p:nvPicPr>
          <p:cNvPr id="142340" name="Picture 4" descr="File:CAT5e Cable.jpg"/>
          <p:cNvPicPr>
            <a:picLocks noChangeAspect="1" noChangeArrowheads="1"/>
          </p:cNvPicPr>
          <p:nvPr/>
        </p:nvPicPr>
        <p:blipFill>
          <a:blip r:embed="rId5" cstate="print"/>
          <a:srcRect/>
          <a:stretch>
            <a:fillRect/>
          </a:stretch>
        </p:blipFill>
        <p:spPr bwMode="auto">
          <a:xfrm>
            <a:off x="1143000" y="3276600"/>
            <a:ext cx="3657600" cy="2743200"/>
          </a:xfrm>
          <a:prstGeom prst="rect">
            <a:avLst/>
          </a:prstGeom>
          <a:noFill/>
        </p:spPr>
      </p:pic>
      <p:pic>
        <p:nvPicPr>
          <p:cNvPr id="7170" name="Picture 2" descr="File:Cat 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3471" y="3581400"/>
            <a:ext cx="3014729" cy="226104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904EE2AA-B616-4104-BCDB-C0AAC4681B0E}" type="slidenum">
              <a:rPr lang="en-US" smtClean="0"/>
              <a:pPr/>
              <a:t>21</a:t>
            </a:fld>
            <a:endParaRPr lang="en-US"/>
          </a:p>
        </p:txBody>
      </p:sp>
      <p:pic>
        <p:nvPicPr>
          <p:cNvPr id="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32204" y="11723"/>
            <a:ext cx="12858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86200" y="6019800"/>
            <a:ext cx="3581400" cy="381000"/>
          </a:xfrm>
          <a:prstGeom prst="rect">
            <a:avLst/>
          </a:prstGeom>
          <a:noFill/>
        </p:spPr>
        <p:txBody>
          <a:bodyPr wrap="square" rtlCol="0">
            <a:spAutoFit/>
          </a:bodyPr>
          <a:lstStyle/>
          <a:p>
            <a:r>
              <a:rPr lang="en-US" dirty="0" smtClean="0"/>
              <a:t>Two wiring plans (</a:t>
            </a:r>
            <a:r>
              <a:rPr lang="en-US" dirty="0" err="1" smtClean="0"/>
              <a:t>stds</a:t>
            </a:r>
            <a:r>
              <a:rPr lang="en-US" dirty="0" smtClean="0"/>
              <a:t>) 568A &amp; 568B</a:t>
            </a:r>
            <a:endParaRPr lang="en-US" dirty="0"/>
          </a:p>
        </p:txBody>
      </p:sp>
    </p:spTree>
    <p:extLst>
      <p:ext uri="{BB962C8B-B14F-4D97-AF65-F5344CB8AC3E}">
        <p14:creationId xmlns:p14="http://schemas.microsoft.com/office/powerpoint/2010/main" val="42227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fade">
                                      <p:cBhvr>
                                        <p:cTn id="7" dur="20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Cable Types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22</a:t>
            </a:fld>
            <a:endParaRPr lang="en-US"/>
          </a:p>
        </p:txBody>
      </p:sp>
      <p:pic>
        <p:nvPicPr>
          <p:cNvPr id="2050" name="Picture 2" descr="Straight-Through Wi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44" y="160020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ossover Wi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69" y="400050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ollover Wir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57175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077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6700" y="152400"/>
            <a:ext cx="8610600" cy="914400"/>
          </a:xfrm>
        </p:spPr>
        <p:txBody>
          <a:bodyPr/>
          <a:lstStyle/>
          <a:p>
            <a:r>
              <a:rPr lang="en-US" dirty="0" smtClean="0"/>
              <a:t>Cu (copper) Cabling Type Standards</a:t>
            </a:r>
            <a:endParaRPr lang="en-US" dirty="0"/>
          </a:p>
        </p:txBody>
      </p:sp>
      <p:sp>
        <p:nvSpPr>
          <p:cNvPr id="7" name="Content Placeholder 6"/>
          <p:cNvSpPr>
            <a:spLocks noGrp="1"/>
          </p:cNvSpPr>
          <p:nvPr>
            <p:ph idx="1"/>
          </p:nvPr>
        </p:nvSpPr>
        <p:spPr>
          <a:xfrm>
            <a:off x="228600" y="1219200"/>
            <a:ext cx="8763000" cy="5181600"/>
          </a:xfrm>
        </p:spPr>
        <p:txBody>
          <a:bodyPr>
            <a:noAutofit/>
          </a:bodyPr>
          <a:lstStyle/>
          <a:p>
            <a:r>
              <a:rPr lang="en-US" sz="2000" b="1" dirty="0" smtClean="0">
                <a:solidFill>
                  <a:schemeClr val="tx1">
                    <a:lumMod val="50000"/>
                    <a:lumOff val="50000"/>
                  </a:schemeClr>
                </a:solidFill>
              </a:rPr>
              <a:t>Cat 1</a:t>
            </a:r>
            <a:r>
              <a:rPr lang="en-US" sz="2000" dirty="0" smtClean="0">
                <a:solidFill>
                  <a:schemeClr val="tx1">
                    <a:lumMod val="50000"/>
                    <a:lumOff val="50000"/>
                  </a:schemeClr>
                </a:solidFill>
              </a:rPr>
              <a:t>: Retired. Previously used for </a:t>
            </a:r>
            <a:r>
              <a:rPr lang="en-US" sz="2000" dirty="0" smtClean="0">
                <a:solidFill>
                  <a:schemeClr val="bg1">
                    <a:lumMod val="50000"/>
                  </a:schemeClr>
                </a:solidFill>
              </a:rPr>
              <a:t>POTS</a:t>
            </a:r>
            <a:r>
              <a:rPr lang="en-US" sz="2000" dirty="0" smtClean="0">
                <a:solidFill>
                  <a:schemeClr val="tx1">
                    <a:lumMod val="50000"/>
                    <a:lumOff val="50000"/>
                  </a:schemeClr>
                </a:solidFill>
              </a:rPr>
              <a:t> telephone communications, ISDN and doorbell wiring.   Max rate 1 Mbps</a:t>
            </a:r>
          </a:p>
          <a:p>
            <a:r>
              <a:rPr lang="en-US" sz="2000" b="1" dirty="0" smtClean="0">
                <a:solidFill>
                  <a:schemeClr val="tx1">
                    <a:lumMod val="50000"/>
                    <a:lumOff val="50000"/>
                  </a:schemeClr>
                </a:solidFill>
              </a:rPr>
              <a:t>Cat 2</a:t>
            </a:r>
            <a:r>
              <a:rPr lang="en-US" sz="2000" dirty="0" smtClean="0">
                <a:solidFill>
                  <a:schemeClr val="tx1">
                    <a:lumMod val="50000"/>
                    <a:lumOff val="50000"/>
                  </a:schemeClr>
                </a:solidFill>
              </a:rPr>
              <a:t>: Retired.  Was used on IBM token ring networks. Max rate 4 Mbps</a:t>
            </a:r>
          </a:p>
          <a:p>
            <a:r>
              <a:rPr lang="en-US" sz="2000" b="1" dirty="0" smtClean="0"/>
              <a:t>Cat 3</a:t>
            </a:r>
            <a:r>
              <a:rPr lang="en-US" sz="2000" dirty="0" smtClean="0"/>
              <a:t>: Historically popular for 10 </a:t>
            </a:r>
            <a:r>
              <a:rPr lang="en-US" sz="2000" dirty="0" err="1" smtClean="0"/>
              <a:t>Mbit</a:t>
            </a:r>
            <a:r>
              <a:rPr lang="en-US" sz="2000" dirty="0" smtClean="0"/>
              <a:t>/s Ethernet networks.  Max rate 16 Mbps</a:t>
            </a:r>
          </a:p>
          <a:p>
            <a:r>
              <a:rPr lang="en-US" sz="2000" b="1" dirty="0" smtClean="0">
                <a:solidFill>
                  <a:schemeClr val="tx1">
                    <a:lumMod val="50000"/>
                    <a:lumOff val="50000"/>
                  </a:schemeClr>
                </a:solidFill>
              </a:rPr>
              <a:t>Cat 4</a:t>
            </a:r>
            <a:r>
              <a:rPr lang="en-US" sz="2000" dirty="0" smtClean="0">
                <a:solidFill>
                  <a:schemeClr val="tx1">
                    <a:lumMod val="50000"/>
                    <a:lumOff val="50000"/>
                  </a:schemeClr>
                </a:solidFill>
              </a:rPr>
              <a:t>: Retired.  Was frequently used on IBM token ring networks.  Max rate 20 Mbps</a:t>
            </a:r>
          </a:p>
          <a:p>
            <a:r>
              <a:rPr lang="en-US" sz="2000" b="1" dirty="0" smtClean="0">
                <a:solidFill>
                  <a:srgbClr val="800000"/>
                </a:solidFill>
              </a:rPr>
              <a:t>Cat 5</a:t>
            </a:r>
            <a:r>
              <a:rPr lang="en-US" sz="2000" dirty="0" smtClean="0">
                <a:solidFill>
                  <a:srgbClr val="800000"/>
                </a:solidFill>
              </a:rPr>
              <a:t>: Is used on 100 </a:t>
            </a:r>
            <a:r>
              <a:rPr lang="en-US" sz="2000" dirty="0" err="1" smtClean="0">
                <a:solidFill>
                  <a:srgbClr val="800000"/>
                </a:solidFill>
              </a:rPr>
              <a:t>BaseT</a:t>
            </a:r>
            <a:r>
              <a:rPr lang="en-US" sz="2000" dirty="0" smtClean="0">
                <a:solidFill>
                  <a:srgbClr val="800000"/>
                </a:solidFill>
              </a:rPr>
              <a:t>  Ethernet networks, with four pair wires may be used for </a:t>
            </a:r>
            <a:r>
              <a:rPr lang="en-US" sz="2000" dirty="0" err="1" smtClean="0">
                <a:solidFill>
                  <a:srgbClr val="800000"/>
                </a:solidFill>
              </a:rPr>
              <a:t>GigaE</a:t>
            </a:r>
            <a:r>
              <a:rPr lang="en-US" sz="2000" dirty="0" smtClean="0">
                <a:solidFill>
                  <a:srgbClr val="800000"/>
                </a:solidFill>
              </a:rPr>
              <a:t>, runs at 100 </a:t>
            </a:r>
            <a:r>
              <a:rPr lang="en-US" sz="2000" dirty="0" err="1" smtClean="0">
                <a:solidFill>
                  <a:srgbClr val="800000"/>
                </a:solidFill>
              </a:rPr>
              <a:t>Mhz</a:t>
            </a:r>
            <a:r>
              <a:rPr lang="en-US" sz="2000" dirty="0" smtClean="0">
                <a:solidFill>
                  <a:srgbClr val="800000"/>
                </a:solidFill>
              </a:rPr>
              <a:t> but…</a:t>
            </a:r>
          </a:p>
          <a:p>
            <a:r>
              <a:rPr lang="en-US" sz="2000" b="1" dirty="0" smtClean="0">
                <a:solidFill>
                  <a:srgbClr val="800000"/>
                </a:solidFill>
              </a:rPr>
              <a:t>Cat 5e</a:t>
            </a:r>
            <a:r>
              <a:rPr lang="en-US" sz="2000" dirty="0" smtClean="0">
                <a:solidFill>
                  <a:srgbClr val="800000"/>
                </a:solidFill>
              </a:rPr>
              <a:t>: Provides more shielding and is the better choice for </a:t>
            </a:r>
            <a:r>
              <a:rPr lang="en-US" sz="2000" dirty="0" err="1" smtClean="0">
                <a:solidFill>
                  <a:srgbClr val="800000"/>
                </a:solidFill>
              </a:rPr>
              <a:t>GigaE</a:t>
            </a:r>
            <a:r>
              <a:rPr lang="en-US" sz="2000" dirty="0" smtClean="0">
                <a:solidFill>
                  <a:srgbClr val="800000"/>
                </a:solidFill>
              </a:rPr>
              <a:t> networks.  Max rate is  1000 Mbps (still running a 100 </a:t>
            </a:r>
            <a:r>
              <a:rPr lang="en-US" sz="2000" dirty="0" err="1" smtClean="0">
                <a:solidFill>
                  <a:srgbClr val="800000"/>
                </a:solidFill>
              </a:rPr>
              <a:t>Mhz</a:t>
            </a:r>
            <a:r>
              <a:rPr lang="en-US" sz="2000" dirty="0" smtClean="0">
                <a:solidFill>
                  <a:srgbClr val="800000"/>
                </a:solidFill>
              </a:rPr>
              <a:t>).</a:t>
            </a:r>
          </a:p>
          <a:p>
            <a:r>
              <a:rPr lang="en-US" sz="2000" b="1" dirty="0" smtClean="0">
                <a:solidFill>
                  <a:srgbClr val="800000"/>
                </a:solidFill>
              </a:rPr>
              <a:t>Cat 6</a:t>
            </a:r>
            <a:r>
              <a:rPr lang="en-US" sz="2000" dirty="0" smtClean="0">
                <a:solidFill>
                  <a:srgbClr val="800000"/>
                </a:solidFill>
              </a:rPr>
              <a:t>: May provide better than </a:t>
            </a:r>
            <a:r>
              <a:rPr lang="en-US" sz="2000" dirty="0" err="1" smtClean="0">
                <a:solidFill>
                  <a:srgbClr val="800000"/>
                </a:solidFill>
              </a:rPr>
              <a:t>GigaE</a:t>
            </a:r>
            <a:r>
              <a:rPr lang="en-US" sz="2000" dirty="0" smtClean="0">
                <a:solidFill>
                  <a:srgbClr val="800000"/>
                </a:solidFill>
              </a:rPr>
              <a:t> performance (up to 250 MHz).</a:t>
            </a:r>
          </a:p>
          <a:p>
            <a:r>
              <a:rPr lang="en-US" sz="2000" b="1" dirty="0" smtClean="0">
                <a:solidFill>
                  <a:srgbClr val="336600"/>
                </a:solidFill>
              </a:rPr>
              <a:t>Cat 6a</a:t>
            </a:r>
            <a:r>
              <a:rPr lang="en-US" sz="2000" dirty="0" smtClean="0">
                <a:solidFill>
                  <a:srgbClr val="336600"/>
                </a:solidFill>
              </a:rPr>
              <a:t>: Specification for 10 </a:t>
            </a:r>
            <a:r>
              <a:rPr lang="en-US" sz="2000" dirty="0" err="1" smtClean="0">
                <a:solidFill>
                  <a:srgbClr val="336600"/>
                </a:solidFill>
              </a:rPr>
              <a:t>Gbps</a:t>
            </a:r>
            <a:r>
              <a:rPr lang="en-US" sz="2000" dirty="0" smtClean="0">
                <a:solidFill>
                  <a:srgbClr val="336600"/>
                </a:solidFill>
              </a:rPr>
              <a:t> applications (up to 500 MHz).</a:t>
            </a:r>
          </a:p>
          <a:p>
            <a:r>
              <a:rPr lang="en-US" sz="1800" b="1" dirty="0" smtClean="0">
                <a:solidFill>
                  <a:srgbClr val="336600"/>
                </a:solidFill>
              </a:rPr>
              <a:t>Cat 7</a:t>
            </a:r>
            <a:r>
              <a:rPr lang="en-US" sz="1800" dirty="0" smtClean="0">
                <a:solidFill>
                  <a:srgbClr val="336600"/>
                </a:solidFill>
              </a:rPr>
              <a:t>: Future specification for transmission at frequencies up to 600 </a:t>
            </a:r>
            <a:r>
              <a:rPr lang="en-US" sz="1800" dirty="0" err="1" smtClean="0">
                <a:solidFill>
                  <a:srgbClr val="336600"/>
                </a:solidFill>
              </a:rPr>
              <a:t>MHz</a:t>
            </a:r>
            <a:r>
              <a:rPr lang="en-US" sz="2800" dirty="0" err="1" smtClean="0">
                <a:solidFill>
                  <a:srgbClr val="336600"/>
                </a:solidFill>
              </a:rPr>
              <a:t>.</a:t>
            </a:r>
            <a:endParaRPr lang="en-US" sz="2000" dirty="0" smtClean="0">
              <a:solidFill>
                <a:srgbClr val="336600"/>
              </a:solidFill>
            </a:endParaRPr>
          </a:p>
          <a:p>
            <a:r>
              <a:rPr lang="en-US" sz="1800" b="1" dirty="0" smtClean="0">
                <a:solidFill>
                  <a:srgbClr val="336600"/>
                </a:solidFill>
              </a:rPr>
              <a:t>Cat 7a:  </a:t>
            </a:r>
            <a:r>
              <a:rPr lang="en-US" sz="1800" dirty="0" smtClean="0">
                <a:solidFill>
                  <a:srgbClr val="336600"/>
                </a:solidFill>
              </a:rPr>
              <a:t>Future specification to 1,000 MHz</a:t>
            </a:r>
          </a:p>
          <a:p>
            <a:endParaRPr lang="en-US" sz="1800" dirty="0"/>
          </a:p>
        </p:txBody>
      </p:sp>
      <p:sp>
        <p:nvSpPr>
          <p:cNvPr id="8" name="Rectangle 7"/>
          <p:cNvSpPr/>
          <p:nvPr/>
        </p:nvSpPr>
        <p:spPr>
          <a:xfrm>
            <a:off x="533400" y="6581001"/>
            <a:ext cx="5257800" cy="276999"/>
          </a:xfrm>
          <a:prstGeom prst="rect">
            <a:avLst/>
          </a:prstGeom>
        </p:spPr>
        <p:txBody>
          <a:bodyPr wrap="square">
            <a:spAutoFit/>
          </a:bodyPr>
          <a:lstStyle/>
          <a:p>
            <a:r>
              <a:rPr lang="en-US" sz="1200" dirty="0" smtClean="0"/>
              <a:t>CU=Copper</a:t>
            </a:r>
            <a:endParaRPr lang="en-US" sz="1200" dirty="0"/>
          </a:p>
        </p:txBody>
      </p:sp>
      <p:sp>
        <p:nvSpPr>
          <p:cNvPr id="9" name="Slide Number Placeholder 8"/>
          <p:cNvSpPr>
            <a:spLocks noGrp="1"/>
          </p:cNvSpPr>
          <p:nvPr>
            <p:ph type="sldNum" sz="quarter" idx="12"/>
          </p:nvPr>
        </p:nvSpPr>
        <p:spPr/>
        <p:txBody>
          <a:bodyPr/>
          <a:lstStyle/>
          <a:p>
            <a:fld id="{904EE2AA-B616-4104-BCDB-C0AAC4681B0E}" type="slidenum">
              <a:rPr lang="en-US" smtClean="0"/>
              <a:pPr/>
              <a:t>23</a:t>
            </a:fld>
            <a:endParaRPr lang="en-US"/>
          </a:p>
        </p:txBody>
      </p:sp>
    </p:spTree>
    <p:extLst>
      <p:ext uri="{BB962C8B-B14F-4D97-AF65-F5344CB8AC3E}">
        <p14:creationId xmlns:p14="http://schemas.microsoft.com/office/powerpoint/2010/main" val="1414324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3" name="Rectangle 3"/>
          <p:cNvSpPr>
            <a:spLocks noGrp="1" noChangeArrowheads="1"/>
          </p:cNvSpPr>
          <p:nvPr>
            <p:ph type="title"/>
          </p:nvPr>
        </p:nvSpPr>
        <p:spPr>
          <a:xfrm>
            <a:off x="1981200" y="381000"/>
            <a:ext cx="6781800" cy="1143000"/>
          </a:xfrm>
          <a:noFill/>
          <a:ln/>
        </p:spPr>
        <p:txBody>
          <a:bodyPr>
            <a:normAutofit fontScale="90000"/>
          </a:bodyPr>
          <a:lstStyle/>
          <a:p>
            <a:r>
              <a:rPr lang="en-US" sz="3600" b="1" i="1"/>
              <a:t>Transmission media: </a:t>
            </a:r>
            <a:br>
              <a:rPr lang="en-US" sz="3600" b="1" i="1"/>
            </a:br>
            <a:r>
              <a:rPr lang="en-US" sz="3600" b="1" i="1"/>
              <a:t>coaxial cable</a:t>
            </a:r>
          </a:p>
        </p:txBody>
      </p:sp>
      <p:sp>
        <p:nvSpPr>
          <p:cNvPr id="721924" name="Rectangle 4"/>
          <p:cNvSpPr>
            <a:spLocks noChangeArrowheads="1"/>
          </p:cNvSpPr>
          <p:nvPr/>
        </p:nvSpPr>
        <p:spPr bwMode="auto">
          <a:xfrm>
            <a:off x="762000" y="2362200"/>
            <a:ext cx="8001000" cy="4114800"/>
          </a:xfrm>
          <a:prstGeom prst="rect">
            <a:avLst/>
          </a:prstGeom>
          <a:noFill/>
          <a:ln w="9525">
            <a:noFill/>
            <a:miter lim="800000"/>
            <a:headEnd/>
            <a:tailEnd/>
          </a:ln>
        </p:spPr>
        <p:txBody>
          <a:bodyPr/>
          <a:lstStyle/>
          <a:p>
            <a:pPr marL="342900" indent="-342900">
              <a:spcBef>
                <a:spcPct val="30000"/>
              </a:spcBef>
              <a:buSzPct val="80000"/>
              <a:buFont typeface="Arial" charset="0"/>
              <a:buNone/>
            </a:pPr>
            <a:endParaRPr lang="en-US" sz="3200">
              <a:solidFill>
                <a:schemeClr val="tx1"/>
              </a:solidFill>
            </a:endParaRPr>
          </a:p>
        </p:txBody>
      </p:sp>
      <p:sp>
        <p:nvSpPr>
          <p:cNvPr id="721934" name="Rectangle 14"/>
          <p:cNvSpPr>
            <a:spLocks noChangeArrowheads="1"/>
          </p:cNvSpPr>
          <p:nvPr/>
        </p:nvSpPr>
        <p:spPr bwMode="auto">
          <a:xfrm>
            <a:off x="228600" y="5257800"/>
            <a:ext cx="8534400" cy="838200"/>
          </a:xfrm>
          <a:prstGeom prst="rect">
            <a:avLst/>
          </a:prstGeom>
          <a:noFill/>
          <a:ln w="9525" algn="ctr">
            <a:noFill/>
            <a:miter lim="800000"/>
            <a:headEnd/>
            <a:tailEnd/>
          </a:ln>
          <a:effectLst/>
        </p:spPr>
        <p:txBody>
          <a:bodyPr/>
          <a:lstStyle/>
          <a:p>
            <a:pPr>
              <a:spcBef>
                <a:spcPct val="30000"/>
              </a:spcBef>
              <a:buSzPct val="80000"/>
              <a:buFont typeface="Arial" charset="0"/>
              <a:buNone/>
            </a:pPr>
            <a:r>
              <a:rPr lang="en-US" sz="2400" dirty="0">
                <a:solidFill>
                  <a:schemeClr val="tx1"/>
                </a:solidFill>
              </a:rPr>
              <a:t>One copper conductor within a tubular </a:t>
            </a:r>
            <a:r>
              <a:rPr lang="en-US" sz="2400" dirty="0" smtClean="0">
                <a:solidFill>
                  <a:schemeClr val="tx1"/>
                </a:solidFill>
              </a:rPr>
              <a:t>conducting shield. </a:t>
            </a:r>
            <a:r>
              <a:rPr lang="en-US" sz="2400" dirty="0">
                <a:solidFill>
                  <a:schemeClr val="tx1"/>
                </a:solidFill>
              </a:rPr>
              <a:t>The </a:t>
            </a:r>
            <a:br>
              <a:rPr lang="en-US" sz="2400" dirty="0">
                <a:solidFill>
                  <a:schemeClr val="tx1"/>
                </a:solidFill>
              </a:rPr>
            </a:br>
            <a:r>
              <a:rPr lang="en-US" sz="2400" dirty="0">
                <a:solidFill>
                  <a:schemeClr val="tx1"/>
                </a:solidFill>
              </a:rPr>
              <a:t>generated energy fields are contained by the outer conductor. </a:t>
            </a:r>
          </a:p>
        </p:txBody>
      </p:sp>
      <p:pic>
        <p:nvPicPr>
          <p:cNvPr id="9218" name="Picture 2" descr="http://upload.wikimedia.org/wikipedia/commons/thumb/7/73/RG-59.jpg/400px-RG-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9408" y="1772384"/>
            <a:ext cx="4352192" cy="304653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upload.wikimedia.org/wikipedia/commons/thumb/f/f4/Coaxial_cable_cutaway.svg/300px-Coaxial_cable_cutaway.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828800"/>
            <a:ext cx="4191000" cy="2933702"/>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a:xfrm>
            <a:off x="6858000" y="6324600"/>
            <a:ext cx="2133600" cy="365125"/>
          </a:xfrm>
        </p:spPr>
        <p:txBody>
          <a:bodyPr/>
          <a:lstStyle/>
          <a:p>
            <a:fld id="{904EE2AA-B616-4104-BCDB-C0AAC4681B0E}" type="slidenum">
              <a:rPr lang="en-US" smtClean="0"/>
              <a:pPr/>
              <a:t>24</a:t>
            </a:fld>
            <a:endParaRPr lang="en-US" dirty="0"/>
          </a:p>
        </p:txBody>
      </p:sp>
      <p:sp>
        <p:nvSpPr>
          <p:cNvPr id="2" name="TextBox 1"/>
          <p:cNvSpPr txBox="1"/>
          <p:nvPr/>
        </p:nvSpPr>
        <p:spPr>
          <a:xfrm>
            <a:off x="3048000" y="1840468"/>
            <a:ext cx="304800" cy="400110"/>
          </a:xfrm>
          <a:prstGeom prst="rect">
            <a:avLst/>
          </a:prstGeom>
          <a:noFill/>
        </p:spPr>
        <p:txBody>
          <a:bodyPr wrap="square" rtlCol="0">
            <a:spAutoFit/>
          </a:bodyPr>
          <a:lstStyle/>
          <a:p>
            <a:r>
              <a:rPr lang="en-US" sz="2000" dirty="0" smtClean="0"/>
              <a:t>A</a:t>
            </a:r>
            <a:endParaRPr lang="en-US" sz="2000" dirty="0"/>
          </a:p>
        </p:txBody>
      </p:sp>
      <p:sp>
        <p:nvSpPr>
          <p:cNvPr id="3" name="TextBox 2"/>
          <p:cNvSpPr txBox="1"/>
          <p:nvPr/>
        </p:nvSpPr>
        <p:spPr>
          <a:xfrm>
            <a:off x="1744518" y="4038600"/>
            <a:ext cx="228600" cy="400110"/>
          </a:xfrm>
          <a:prstGeom prst="rect">
            <a:avLst/>
          </a:prstGeom>
          <a:noFill/>
        </p:spPr>
        <p:txBody>
          <a:bodyPr wrap="square" rtlCol="0">
            <a:spAutoFit/>
          </a:bodyPr>
          <a:lstStyle/>
          <a:p>
            <a:r>
              <a:rPr lang="en-US" sz="2000" dirty="0" smtClean="0"/>
              <a:t>B</a:t>
            </a:r>
            <a:endParaRPr lang="en-US" sz="2000" dirty="0"/>
          </a:p>
        </p:txBody>
      </p:sp>
      <p:sp>
        <p:nvSpPr>
          <p:cNvPr id="11" name="TextBox 10"/>
          <p:cNvSpPr txBox="1"/>
          <p:nvPr/>
        </p:nvSpPr>
        <p:spPr>
          <a:xfrm>
            <a:off x="4076700" y="2266890"/>
            <a:ext cx="228600" cy="400110"/>
          </a:xfrm>
          <a:prstGeom prst="rect">
            <a:avLst/>
          </a:prstGeom>
          <a:noFill/>
        </p:spPr>
        <p:txBody>
          <a:bodyPr wrap="square" rtlCol="0">
            <a:spAutoFit/>
          </a:bodyPr>
          <a:lstStyle/>
          <a:p>
            <a:r>
              <a:rPr lang="en-US" sz="2000" dirty="0" smtClean="0"/>
              <a:t>C</a:t>
            </a:r>
            <a:endParaRPr lang="en-US" sz="2000" dirty="0"/>
          </a:p>
        </p:txBody>
      </p:sp>
      <p:sp>
        <p:nvSpPr>
          <p:cNvPr id="12" name="TextBox 11"/>
          <p:cNvSpPr txBox="1"/>
          <p:nvPr/>
        </p:nvSpPr>
        <p:spPr>
          <a:xfrm>
            <a:off x="2628900" y="4416200"/>
            <a:ext cx="228600" cy="400110"/>
          </a:xfrm>
          <a:prstGeom prst="rect">
            <a:avLst/>
          </a:prstGeom>
          <a:noFill/>
        </p:spPr>
        <p:txBody>
          <a:bodyPr wrap="square" rtlCol="0">
            <a:spAutoFit/>
          </a:bodyPr>
          <a:lstStyle/>
          <a:p>
            <a:r>
              <a:rPr lang="en-US" sz="2000" dirty="0" smtClean="0"/>
              <a:t>D</a:t>
            </a:r>
            <a:endParaRPr lang="en-US" sz="2000" dirty="0"/>
          </a:p>
        </p:txBody>
      </p:sp>
    </p:spTree>
    <p:extLst>
      <p:ext uri="{BB962C8B-B14F-4D97-AF65-F5344CB8AC3E}">
        <p14:creationId xmlns:p14="http://schemas.microsoft.com/office/powerpoint/2010/main" val="457758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ile:Optical fiber cab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22531" y="2032509"/>
            <a:ext cx="5029200" cy="2082291"/>
          </a:xfrm>
          <a:prstGeom prst="rect">
            <a:avLst/>
          </a:prstGeom>
          <a:noFill/>
          <a:extLst>
            <a:ext uri="{909E8E84-426E-40DD-AFC4-6F175D3DCCD1}">
              <a14:hiddenFill xmlns:a14="http://schemas.microsoft.com/office/drawing/2010/main">
                <a:solidFill>
                  <a:srgbClr val="FFFFFF"/>
                </a:solidFill>
              </a14:hiddenFill>
            </a:ext>
          </a:extLst>
        </p:spPr>
      </p:pic>
      <p:sp>
        <p:nvSpPr>
          <p:cNvPr id="728066" name="Rectangle 2"/>
          <p:cNvSpPr>
            <a:spLocks noGrp="1" noChangeArrowheads="1"/>
          </p:cNvSpPr>
          <p:nvPr>
            <p:ph type="title"/>
          </p:nvPr>
        </p:nvSpPr>
        <p:spPr>
          <a:xfrm>
            <a:off x="304800" y="152400"/>
            <a:ext cx="8458200" cy="1143000"/>
          </a:xfrm>
          <a:noFill/>
          <a:ln/>
        </p:spPr>
        <p:txBody>
          <a:bodyPr>
            <a:normAutofit/>
          </a:bodyPr>
          <a:lstStyle/>
          <a:p>
            <a:r>
              <a:rPr lang="en-US" sz="3600" b="1" i="1" dirty="0"/>
              <a:t>Transmission media: </a:t>
            </a:r>
            <a:r>
              <a:rPr lang="en-US" sz="3600" b="1" i="1" dirty="0" smtClean="0"/>
              <a:t>fiber </a:t>
            </a:r>
            <a:r>
              <a:rPr lang="en-US" sz="3600" b="1" i="1" dirty="0"/>
              <a:t>optic cable</a:t>
            </a:r>
          </a:p>
        </p:txBody>
      </p:sp>
      <p:sp>
        <p:nvSpPr>
          <p:cNvPr id="728067" name="Rectangle 3"/>
          <p:cNvSpPr>
            <a:spLocks noChangeArrowheads="1"/>
          </p:cNvSpPr>
          <p:nvPr/>
        </p:nvSpPr>
        <p:spPr bwMode="auto">
          <a:xfrm>
            <a:off x="762000" y="2362200"/>
            <a:ext cx="8001000" cy="4114800"/>
          </a:xfrm>
          <a:prstGeom prst="rect">
            <a:avLst/>
          </a:prstGeom>
          <a:noFill/>
          <a:ln w="9525">
            <a:noFill/>
            <a:miter lim="800000"/>
            <a:headEnd/>
            <a:tailEnd/>
          </a:ln>
        </p:spPr>
        <p:txBody>
          <a:bodyPr/>
          <a:lstStyle/>
          <a:p>
            <a:pPr marL="342900" indent="-342900">
              <a:spcBef>
                <a:spcPct val="30000"/>
              </a:spcBef>
              <a:buSzPct val="80000"/>
              <a:buFont typeface="Arial" charset="0"/>
              <a:buNone/>
            </a:pPr>
            <a:endParaRPr lang="en-US" sz="3200">
              <a:solidFill>
                <a:schemeClr val="tx1"/>
              </a:solidFill>
            </a:endParaRPr>
          </a:p>
        </p:txBody>
      </p:sp>
      <p:pic>
        <p:nvPicPr>
          <p:cNvPr id="728070" name="Picture 6" descr="fiber_optic_cable"/>
          <p:cNvPicPr>
            <a:picLocks noChangeAspect="1" noChangeArrowheads="1"/>
          </p:cNvPicPr>
          <p:nvPr/>
        </p:nvPicPr>
        <p:blipFill>
          <a:blip r:embed="rId4" cstate="print"/>
          <a:srcRect/>
          <a:stretch>
            <a:fillRect/>
          </a:stretch>
        </p:blipFill>
        <p:spPr bwMode="auto">
          <a:xfrm>
            <a:off x="0" y="1597025"/>
            <a:ext cx="4419600" cy="3051175"/>
          </a:xfrm>
          <a:prstGeom prst="rect">
            <a:avLst/>
          </a:prstGeom>
          <a:noFill/>
        </p:spPr>
      </p:pic>
      <p:sp>
        <p:nvSpPr>
          <p:cNvPr id="728072" name="Rectangle 8"/>
          <p:cNvSpPr>
            <a:spLocks noChangeArrowheads="1"/>
          </p:cNvSpPr>
          <p:nvPr/>
        </p:nvSpPr>
        <p:spPr bwMode="auto">
          <a:xfrm>
            <a:off x="76200" y="5257800"/>
            <a:ext cx="8915400" cy="1143000"/>
          </a:xfrm>
          <a:prstGeom prst="rect">
            <a:avLst/>
          </a:prstGeom>
          <a:noFill/>
          <a:ln w="9525" algn="ctr">
            <a:noFill/>
            <a:miter lim="800000"/>
            <a:headEnd/>
            <a:tailEnd/>
          </a:ln>
          <a:effectLst/>
        </p:spPr>
        <p:txBody>
          <a:bodyPr/>
          <a:lstStyle/>
          <a:p>
            <a:pPr>
              <a:spcBef>
                <a:spcPct val="30000"/>
              </a:spcBef>
              <a:buSzPct val="80000"/>
              <a:buFont typeface="Arial" charset="0"/>
              <a:buNone/>
            </a:pPr>
            <a:r>
              <a:rPr lang="en-US" sz="2400">
                <a:solidFill>
                  <a:schemeClr val="tx1"/>
                </a:solidFill>
              </a:rPr>
              <a:t>One or more optical “light pipes” within a tubular conductor. Cladding contains laser-generated light within the optic channel. Lasers are modulated with digital signals. </a:t>
            </a:r>
          </a:p>
        </p:txBody>
      </p:sp>
      <p:sp>
        <p:nvSpPr>
          <p:cNvPr id="8" name="Slide Number Placeholder 7"/>
          <p:cNvSpPr>
            <a:spLocks noGrp="1"/>
          </p:cNvSpPr>
          <p:nvPr>
            <p:ph type="sldNum" sz="quarter" idx="12"/>
          </p:nvPr>
        </p:nvSpPr>
        <p:spPr/>
        <p:txBody>
          <a:bodyPr/>
          <a:lstStyle/>
          <a:p>
            <a:fld id="{904EE2AA-B616-4104-BCDB-C0AAC4681B0E}" type="slidenum">
              <a:rPr lang="en-US" smtClean="0"/>
              <a:pPr/>
              <a:t>25</a:t>
            </a:fld>
            <a:endParaRPr lang="en-US"/>
          </a:p>
        </p:txBody>
      </p:sp>
    </p:spTree>
    <p:extLst>
      <p:ext uri="{BB962C8B-B14F-4D97-AF65-F5344CB8AC3E}">
        <p14:creationId xmlns:p14="http://schemas.microsoft.com/office/powerpoint/2010/main" val="1714859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762000"/>
          </a:xfrm>
        </p:spPr>
        <p:txBody>
          <a:bodyPr/>
          <a:lstStyle/>
          <a:p>
            <a:r>
              <a:rPr lang="en-US" dirty="0" smtClean="0"/>
              <a:t>Modes of Fiber</a:t>
            </a:r>
            <a:endParaRPr lang="en-US" dirty="0"/>
          </a:p>
        </p:txBody>
      </p:sp>
      <p:sp>
        <p:nvSpPr>
          <p:cNvPr id="3" name="Content Placeholder 2"/>
          <p:cNvSpPr>
            <a:spLocks noGrp="1"/>
          </p:cNvSpPr>
          <p:nvPr>
            <p:ph sz="half" idx="1"/>
          </p:nvPr>
        </p:nvSpPr>
        <p:spPr>
          <a:xfrm>
            <a:off x="278615" y="609600"/>
            <a:ext cx="4038600" cy="4906963"/>
          </a:xfrm>
        </p:spPr>
        <p:txBody>
          <a:bodyPr/>
          <a:lstStyle/>
          <a:p>
            <a:r>
              <a:rPr lang="en-US" dirty="0" smtClean="0"/>
              <a:t>Single Mode</a:t>
            </a:r>
            <a:endParaRPr lang="en-US" dirty="0"/>
          </a:p>
        </p:txBody>
      </p:sp>
      <p:sp>
        <p:nvSpPr>
          <p:cNvPr id="4" name="Content Placeholder 3"/>
          <p:cNvSpPr>
            <a:spLocks noGrp="1"/>
          </p:cNvSpPr>
          <p:nvPr>
            <p:ph sz="half" idx="2"/>
          </p:nvPr>
        </p:nvSpPr>
        <p:spPr>
          <a:xfrm>
            <a:off x="5396948" y="744923"/>
            <a:ext cx="2806148" cy="4525963"/>
          </a:xfrm>
        </p:spPr>
        <p:txBody>
          <a:bodyPr/>
          <a:lstStyle/>
          <a:p>
            <a:r>
              <a:rPr lang="en-US" dirty="0" smtClean="0"/>
              <a:t>Multi-Mode</a:t>
            </a:r>
            <a:endParaRPr lang="en-US" dirty="0"/>
          </a:p>
        </p:txBody>
      </p:sp>
      <p:sp>
        <p:nvSpPr>
          <p:cNvPr id="6" name="Slide Number Placeholder 5"/>
          <p:cNvSpPr>
            <a:spLocks noGrp="1"/>
          </p:cNvSpPr>
          <p:nvPr>
            <p:ph type="sldNum" sz="quarter" idx="12"/>
          </p:nvPr>
        </p:nvSpPr>
        <p:spPr/>
        <p:txBody>
          <a:bodyPr/>
          <a:lstStyle/>
          <a:p>
            <a:fld id="{904EE2AA-B616-4104-BCDB-C0AAC4681B0E}" type="slidenum">
              <a:rPr lang="en-US" smtClean="0"/>
              <a:pPr/>
              <a:t>26</a:t>
            </a:fld>
            <a:endParaRPr lang="en-US"/>
          </a:p>
        </p:txBody>
      </p:sp>
      <p:pic>
        <p:nvPicPr>
          <p:cNvPr id="1030" name="Picture 6" descr="http://www.jimhayes.com/lennielw/lfib-msm.jpg"/>
          <p:cNvPicPr>
            <a:picLocks noChangeAspect="1" noChangeArrowheads="1"/>
          </p:cNvPicPr>
          <p:nvPr/>
        </p:nvPicPr>
        <p:blipFill>
          <a:blip r:embed="rId3" cstate="print"/>
          <a:srcRect/>
          <a:stretch>
            <a:fillRect/>
          </a:stretch>
        </p:blipFill>
        <p:spPr bwMode="auto">
          <a:xfrm>
            <a:off x="2775037" y="2971800"/>
            <a:ext cx="2743200" cy="3656392"/>
          </a:xfrm>
          <a:prstGeom prst="rect">
            <a:avLst/>
          </a:prstGeom>
          <a:noFill/>
        </p:spPr>
      </p:pic>
      <p:pic>
        <p:nvPicPr>
          <p:cNvPr id="1028" name="Picture 4" descr="File:Optical-fibre.svg"/>
          <p:cNvPicPr>
            <a:picLocks noChangeAspect="1" noChangeArrowheads="1"/>
          </p:cNvPicPr>
          <p:nvPr/>
        </p:nvPicPr>
        <p:blipFill>
          <a:blip r:embed="rId4" cstate="print"/>
          <a:srcRect/>
          <a:stretch>
            <a:fillRect/>
          </a:stretch>
        </p:blipFill>
        <p:spPr bwMode="auto">
          <a:xfrm>
            <a:off x="4648200" y="993371"/>
            <a:ext cx="4267200" cy="1978429"/>
          </a:xfrm>
          <a:prstGeom prst="rect">
            <a:avLst/>
          </a:prstGeom>
          <a:noFill/>
        </p:spPr>
      </p:pic>
      <p:sp>
        <p:nvSpPr>
          <p:cNvPr id="5" name="Rectangle 4"/>
          <p:cNvSpPr/>
          <p:nvPr/>
        </p:nvSpPr>
        <p:spPr>
          <a:xfrm>
            <a:off x="5496316" y="5943600"/>
            <a:ext cx="3733800" cy="461665"/>
          </a:xfrm>
          <a:prstGeom prst="rect">
            <a:avLst/>
          </a:prstGeom>
        </p:spPr>
        <p:txBody>
          <a:bodyPr wrap="square">
            <a:spAutoFit/>
          </a:bodyPr>
          <a:lstStyle/>
          <a:p>
            <a:r>
              <a:rPr lang="en-US" sz="1200" dirty="0">
                <a:hlinkClick r:id="rId5"/>
              </a:rPr>
              <a:t>http://www.youtube.com/watch?v=VpBX_GpuQUA&amp;feature=relmfu</a:t>
            </a:r>
            <a:endParaRPr lang="en-US" sz="1200" dirty="0"/>
          </a:p>
        </p:txBody>
      </p:sp>
      <p:sp>
        <p:nvSpPr>
          <p:cNvPr id="7" name="Rectangle 6"/>
          <p:cNvSpPr/>
          <p:nvPr/>
        </p:nvSpPr>
        <p:spPr>
          <a:xfrm>
            <a:off x="152400" y="5074501"/>
            <a:ext cx="2514600" cy="230832"/>
          </a:xfrm>
          <a:prstGeom prst="rect">
            <a:avLst/>
          </a:prstGeom>
        </p:spPr>
        <p:txBody>
          <a:bodyPr wrap="square">
            <a:spAutoFit/>
          </a:bodyPr>
          <a:lstStyle/>
          <a:p>
            <a:r>
              <a:rPr lang="en-US" sz="900" dirty="0">
                <a:hlinkClick r:id="rId6"/>
              </a:rPr>
              <a:t>http://www.youtube.com/watch?v=mUBRjiVhJTs</a:t>
            </a:r>
            <a:endParaRPr lang="en-US" sz="900" dirty="0"/>
          </a:p>
        </p:txBody>
      </p:sp>
      <p:sp>
        <p:nvSpPr>
          <p:cNvPr id="8" name="TextBox 7"/>
          <p:cNvSpPr txBox="1"/>
          <p:nvPr/>
        </p:nvSpPr>
        <p:spPr>
          <a:xfrm>
            <a:off x="285922" y="4797502"/>
            <a:ext cx="1098378" cy="276999"/>
          </a:xfrm>
          <a:prstGeom prst="rect">
            <a:avLst/>
          </a:prstGeom>
          <a:noFill/>
        </p:spPr>
        <p:txBody>
          <a:bodyPr wrap="none" rtlCol="0">
            <a:spAutoFit/>
          </a:bodyPr>
          <a:lstStyle/>
          <a:p>
            <a:r>
              <a:rPr lang="en-US" sz="1200" dirty="0" smtClean="0"/>
              <a:t>Bendable fiber</a:t>
            </a:r>
            <a:endParaRPr lang="en-US" sz="1200" dirty="0"/>
          </a:p>
        </p:txBody>
      </p:sp>
      <p:pic>
        <p:nvPicPr>
          <p:cNvPr id="1026" name="Picture 2" descr="http://upload.wikimedia.org/wikipedia/commons/thumb/b/b0/Laser_in_fibre.jpg/220px-Laser_in_fibre.jpg"/>
          <p:cNvPicPr>
            <a:picLocks noChangeAspect="1" noChangeArrowheads="1"/>
          </p:cNvPicPr>
          <p:nvPr/>
        </p:nvPicPr>
        <p:blipFill>
          <a:blip r:embed="rId7" cstate="print"/>
          <a:srcRect/>
          <a:stretch>
            <a:fillRect/>
          </a:stretch>
        </p:blipFill>
        <p:spPr bwMode="auto">
          <a:xfrm>
            <a:off x="457201" y="1066800"/>
            <a:ext cx="2743199" cy="20574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Fiber LAN</a:t>
            </a:r>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27</a:t>
            </a:fld>
            <a:endParaRPr lang="en-US"/>
          </a:p>
        </p:txBody>
      </p:sp>
      <p:pic>
        <p:nvPicPr>
          <p:cNvPr id="5122" name="Picture 2" descr="http://www.lanshack.com/images/Category_Images/lnet-f-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143000"/>
            <a:ext cx="7620000" cy="533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2589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800000"/>
                </a:solidFill>
              </a:rPr>
              <a:t>Fiber Optic  vs. Copper (TP)</a:t>
            </a:r>
            <a:endParaRPr lang="en-US" dirty="0">
              <a:solidFill>
                <a:srgbClr val="800000"/>
              </a:solidFill>
            </a:endParaRPr>
          </a:p>
        </p:txBody>
      </p:sp>
      <p:sp>
        <p:nvSpPr>
          <p:cNvPr id="5" name="Text Placeholder 4"/>
          <p:cNvSpPr>
            <a:spLocks noGrp="1"/>
          </p:cNvSpPr>
          <p:nvPr>
            <p:ph type="body" idx="1"/>
          </p:nvPr>
        </p:nvSpPr>
        <p:spPr>
          <a:xfrm>
            <a:off x="457200" y="1219200"/>
            <a:ext cx="4040188" cy="639762"/>
          </a:xfrm>
        </p:spPr>
        <p:txBody>
          <a:bodyPr/>
          <a:lstStyle/>
          <a:p>
            <a:r>
              <a:rPr lang="en-US" dirty="0" smtClean="0"/>
              <a:t>Advantages</a:t>
            </a:r>
            <a:endParaRPr lang="en-US" dirty="0"/>
          </a:p>
        </p:txBody>
      </p:sp>
      <p:sp>
        <p:nvSpPr>
          <p:cNvPr id="6" name="Content Placeholder 5"/>
          <p:cNvSpPr>
            <a:spLocks noGrp="1"/>
          </p:cNvSpPr>
          <p:nvPr>
            <p:ph sz="half" idx="2"/>
          </p:nvPr>
        </p:nvSpPr>
        <p:spPr>
          <a:xfrm>
            <a:off x="457200" y="1858962"/>
            <a:ext cx="4040188" cy="4618038"/>
          </a:xfrm>
        </p:spPr>
        <p:txBody>
          <a:bodyPr>
            <a:normAutofit fontScale="55000" lnSpcReduction="20000"/>
          </a:bodyPr>
          <a:lstStyle/>
          <a:p>
            <a:pPr>
              <a:lnSpc>
                <a:spcPct val="120000"/>
              </a:lnSpc>
              <a:spcBef>
                <a:spcPts val="600"/>
              </a:spcBef>
            </a:pPr>
            <a:r>
              <a:rPr lang="en-US" sz="3100" dirty="0"/>
              <a:t>SPEED: Fiber optic networks operate at high speeds - up into the </a:t>
            </a:r>
            <a:r>
              <a:rPr lang="en-US" sz="3100" dirty="0" smtClean="0"/>
              <a:t>gigabits</a:t>
            </a:r>
            <a:endParaRPr lang="en-US" sz="3100" dirty="0"/>
          </a:p>
          <a:p>
            <a:pPr>
              <a:lnSpc>
                <a:spcPct val="120000"/>
              </a:lnSpc>
              <a:spcBef>
                <a:spcPts val="600"/>
              </a:spcBef>
            </a:pPr>
            <a:r>
              <a:rPr lang="en-US" sz="3100" dirty="0" smtClean="0"/>
              <a:t>BANDWIDTH</a:t>
            </a:r>
            <a:r>
              <a:rPr lang="en-US" sz="3100" dirty="0"/>
              <a:t>: large carrying </a:t>
            </a:r>
            <a:r>
              <a:rPr lang="en-US" sz="3100" dirty="0" smtClean="0"/>
              <a:t>capacity</a:t>
            </a:r>
            <a:endParaRPr lang="en-US" sz="3100" dirty="0"/>
          </a:p>
          <a:p>
            <a:pPr>
              <a:lnSpc>
                <a:spcPct val="120000"/>
              </a:lnSpc>
              <a:spcBef>
                <a:spcPts val="600"/>
              </a:spcBef>
            </a:pPr>
            <a:r>
              <a:rPr lang="en-US" sz="3100" dirty="0" smtClean="0"/>
              <a:t>DISTANCE</a:t>
            </a:r>
            <a:r>
              <a:rPr lang="en-US" sz="3100" dirty="0"/>
              <a:t>: Signals can be transmitted further without needing to be "refreshed" or </a:t>
            </a:r>
            <a:r>
              <a:rPr lang="en-US" sz="3100" dirty="0" smtClean="0"/>
              <a:t>strengthened.</a:t>
            </a:r>
            <a:endParaRPr lang="en-US" sz="3100" dirty="0"/>
          </a:p>
          <a:p>
            <a:pPr>
              <a:lnSpc>
                <a:spcPct val="120000"/>
              </a:lnSpc>
              <a:spcBef>
                <a:spcPts val="600"/>
              </a:spcBef>
            </a:pPr>
            <a:r>
              <a:rPr lang="en-US" sz="3100" dirty="0" smtClean="0"/>
              <a:t>RESISTANCE</a:t>
            </a:r>
            <a:r>
              <a:rPr lang="en-US" sz="3100" dirty="0"/>
              <a:t>: Greater resistance to electromagnetic noise such as radios, motors or other nearby cables.  Very low error rates.</a:t>
            </a:r>
          </a:p>
          <a:p>
            <a:pPr>
              <a:lnSpc>
                <a:spcPct val="120000"/>
              </a:lnSpc>
              <a:spcBef>
                <a:spcPts val="600"/>
              </a:spcBef>
            </a:pPr>
            <a:r>
              <a:rPr lang="en-US" sz="3100" dirty="0"/>
              <a:t>SECURITY:  Not electromagnetic; harder to “listen in” on data transfer.  Splices can be easily </a:t>
            </a:r>
            <a:r>
              <a:rPr lang="en-US" sz="3100" dirty="0" smtClean="0"/>
              <a:t>detected.</a:t>
            </a:r>
            <a:endParaRPr lang="en-US" sz="3100" dirty="0"/>
          </a:p>
          <a:p>
            <a:pPr>
              <a:lnSpc>
                <a:spcPct val="120000"/>
              </a:lnSpc>
              <a:spcBef>
                <a:spcPts val="600"/>
              </a:spcBef>
            </a:pPr>
            <a:r>
              <a:rPr lang="en-US" sz="3100" dirty="0" smtClean="0"/>
              <a:t>MAINTENANCE</a:t>
            </a:r>
            <a:r>
              <a:rPr lang="en-US" sz="3100" dirty="0"/>
              <a:t>: Fiber optic cables costs much less to maintain</a:t>
            </a:r>
            <a:r>
              <a:rPr lang="en-US" sz="3100" dirty="0" smtClean="0"/>
              <a:t>.</a:t>
            </a:r>
            <a:endParaRPr lang="en-US" sz="3100" dirty="0"/>
          </a:p>
        </p:txBody>
      </p:sp>
      <p:sp>
        <p:nvSpPr>
          <p:cNvPr id="7" name="Text Placeholder 6"/>
          <p:cNvSpPr>
            <a:spLocks noGrp="1"/>
          </p:cNvSpPr>
          <p:nvPr>
            <p:ph type="body" sz="quarter" idx="3"/>
          </p:nvPr>
        </p:nvSpPr>
        <p:spPr>
          <a:xfrm>
            <a:off x="4645025" y="1219200"/>
            <a:ext cx="4041775" cy="639762"/>
          </a:xfrm>
        </p:spPr>
        <p:txBody>
          <a:bodyPr/>
          <a:lstStyle/>
          <a:p>
            <a:r>
              <a:rPr lang="en-US" dirty="0" smtClean="0"/>
              <a:t>Disadvantages</a:t>
            </a:r>
            <a:endParaRPr lang="en-US" dirty="0"/>
          </a:p>
        </p:txBody>
      </p:sp>
      <p:sp>
        <p:nvSpPr>
          <p:cNvPr id="8" name="Content Placeholder 7"/>
          <p:cNvSpPr>
            <a:spLocks noGrp="1"/>
          </p:cNvSpPr>
          <p:nvPr>
            <p:ph sz="quarter" idx="4"/>
          </p:nvPr>
        </p:nvSpPr>
        <p:spPr>
          <a:xfrm>
            <a:off x="4645025" y="1858962"/>
            <a:ext cx="4041775" cy="4618038"/>
          </a:xfrm>
        </p:spPr>
        <p:txBody>
          <a:bodyPr vert="horz" lIns="91440" tIns="45720" rIns="91440" bIns="45720" rtlCol="0">
            <a:normAutofit/>
          </a:bodyPr>
          <a:lstStyle/>
          <a:p>
            <a:pPr>
              <a:spcBef>
                <a:spcPts val="600"/>
              </a:spcBef>
            </a:pPr>
            <a:r>
              <a:rPr lang="en-US" sz="1900" dirty="0"/>
              <a:t>COST: Components are expensive.  Installation is expensive.  Special test equipment is required.</a:t>
            </a:r>
          </a:p>
          <a:p>
            <a:pPr>
              <a:spcBef>
                <a:spcPts val="600"/>
              </a:spcBef>
            </a:pPr>
            <a:r>
              <a:rPr lang="en-US" sz="1900" dirty="0"/>
              <a:t>FRAGILE: Susceptible to damage during installation (or disruption.)</a:t>
            </a:r>
          </a:p>
          <a:p>
            <a:pPr>
              <a:spcBef>
                <a:spcPts val="600"/>
              </a:spcBef>
            </a:pPr>
            <a:r>
              <a:rPr lang="en-US" sz="1900" dirty="0"/>
              <a:t>STANDARDIZATION: Less standardization across vendors than with copper.</a:t>
            </a:r>
          </a:p>
          <a:p>
            <a:pPr>
              <a:spcBef>
                <a:spcPts val="600"/>
              </a:spcBef>
            </a:pPr>
            <a:r>
              <a:rPr lang="en-US" sz="1900" dirty="0"/>
              <a:t>FLEXIBILITY: Cable can’t bend around tight corners.</a:t>
            </a:r>
          </a:p>
          <a:p>
            <a:pPr>
              <a:lnSpc>
                <a:spcPct val="120000"/>
              </a:lnSpc>
              <a:spcBef>
                <a:spcPts val="600"/>
              </a:spcBef>
            </a:pPr>
            <a:endParaRPr lang="en-US" sz="3100" dirty="0"/>
          </a:p>
        </p:txBody>
      </p:sp>
      <p:sp>
        <p:nvSpPr>
          <p:cNvPr id="10" name="Slide Number Placeholder 9"/>
          <p:cNvSpPr>
            <a:spLocks noGrp="1"/>
          </p:cNvSpPr>
          <p:nvPr>
            <p:ph type="sldNum" sz="quarter" idx="12"/>
          </p:nvPr>
        </p:nvSpPr>
        <p:spPr/>
        <p:txBody>
          <a:bodyPr/>
          <a:lstStyle/>
          <a:p>
            <a:fld id="{904EE2AA-B616-4104-BCDB-C0AAC4681B0E}" type="slidenum">
              <a:rPr lang="en-US" smtClean="0"/>
              <a:pPr/>
              <a:t>28</a:t>
            </a:fld>
            <a:endParaRPr lang="en-US"/>
          </a:p>
        </p:txBody>
      </p:sp>
    </p:spTree>
    <p:extLst>
      <p:ext uri="{BB962C8B-B14F-4D97-AF65-F5344CB8AC3E}">
        <p14:creationId xmlns:p14="http://schemas.microsoft.com/office/powerpoint/2010/main" val="407922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2000"/>
                                        <p:tgtEl>
                                          <p:spTgt spid="6">
                                            <p:txEl>
                                              <p:pRg st="0" end="0"/>
                                            </p:txEl>
                                          </p:spTgt>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2000"/>
                                        <p:tgtEl>
                                          <p:spTgt spid="6">
                                            <p:txEl>
                                              <p:pRg st="1" end="1"/>
                                            </p:txEl>
                                          </p:spTgt>
                                        </p:tgtEl>
                                      </p:cBhvr>
                                    </p:animEffect>
                                  </p:childTnLst>
                                </p:cTn>
                              </p:par>
                            </p:childTnLst>
                          </p:cTn>
                        </p:par>
                        <p:par>
                          <p:cTn id="17" fill="hold">
                            <p:stCondLst>
                              <p:cond delay="4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000"/>
                                        <p:tgtEl>
                                          <p:spTgt spid="6">
                                            <p:txEl>
                                              <p:pRg st="2" end="2"/>
                                            </p:txEl>
                                          </p:spTgt>
                                        </p:tgtEl>
                                      </p:cBhvr>
                                    </p:animEffect>
                                  </p:childTnLst>
                                </p:cTn>
                              </p:par>
                            </p:childTnLst>
                          </p:cTn>
                        </p:par>
                        <p:par>
                          <p:cTn id="21" fill="hold">
                            <p:stCondLst>
                              <p:cond delay="6000"/>
                            </p:stCondLst>
                            <p:childTnLst>
                              <p:par>
                                <p:cTn id="22" presetID="10" presetClass="entr" presetSubtype="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2000"/>
                                        <p:tgtEl>
                                          <p:spTgt spid="6">
                                            <p:txEl>
                                              <p:pRg st="3" end="3"/>
                                            </p:txEl>
                                          </p:spTgt>
                                        </p:tgtEl>
                                      </p:cBhvr>
                                    </p:animEffect>
                                  </p:childTnLst>
                                </p:cTn>
                              </p:par>
                            </p:childTnLst>
                          </p:cTn>
                        </p:par>
                        <p:par>
                          <p:cTn id="25" fill="hold">
                            <p:stCondLst>
                              <p:cond delay="8000"/>
                            </p:stCondLst>
                            <p:childTnLst>
                              <p:par>
                                <p:cTn id="26" presetID="10" presetClass="entr" presetSubtype="0" fill="hold"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2000"/>
                                        <p:tgtEl>
                                          <p:spTgt spid="6">
                                            <p:txEl>
                                              <p:pRg st="4" end="4"/>
                                            </p:txEl>
                                          </p:spTgt>
                                        </p:tgtEl>
                                      </p:cBhvr>
                                    </p:animEffect>
                                  </p:childTnLst>
                                </p:cTn>
                              </p:par>
                            </p:childTnLst>
                          </p:cTn>
                        </p:par>
                        <p:par>
                          <p:cTn id="29" fill="hold">
                            <p:stCondLst>
                              <p:cond delay="10000"/>
                            </p:stCondLst>
                            <p:childTnLst>
                              <p:par>
                                <p:cTn id="30" presetID="10" presetClass="entr" presetSubtype="0" fill="hold"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20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fade">
                                      <p:cBhvr>
                                        <p:cTn id="37" dur="500"/>
                                        <p:tgtEl>
                                          <p:spTgt spid="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2000"/>
                                        <p:tgtEl>
                                          <p:spTgt spid="8">
                                            <p:txEl>
                                              <p:pRg st="0" end="0"/>
                                            </p:txEl>
                                          </p:spTgt>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fade">
                                      <p:cBhvr>
                                        <p:cTn id="46" dur="2000"/>
                                        <p:tgtEl>
                                          <p:spTgt spid="8">
                                            <p:txEl>
                                              <p:pRg st="1" end="1"/>
                                            </p:txEl>
                                          </p:spTgt>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2000"/>
                                        <p:tgtEl>
                                          <p:spTgt spid="8">
                                            <p:txEl>
                                              <p:pRg st="2" end="2"/>
                                            </p:txEl>
                                          </p:spTgt>
                                        </p:tgtEl>
                                      </p:cBhvr>
                                    </p:animEffect>
                                  </p:childTnLst>
                                </p:cTn>
                              </p:par>
                            </p:childTnLst>
                          </p:cTn>
                        </p:par>
                        <p:par>
                          <p:cTn id="51" fill="hold">
                            <p:stCondLst>
                              <p:cond delay="6000"/>
                            </p:stCondLst>
                            <p:childTnLst>
                              <p:par>
                                <p:cTn id="52" presetID="10" presetClass="entr" presetSubtype="0" fill="hold" nodeType="afterEffect">
                                  <p:stCondLst>
                                    <p:cond delay="0"/>
                                  </p:stCondLst>
                                  <p:childTnLst>
                                    <p:set>
                                      <p:cBhvr>
                                        <p:cTn id="53" dur="1" fill="hold">
                                          <p:stCondLst>
                                            <p:cond delay="0"/>
                                          </p:stCondLst>
                                        </p:cTn>
                                        <p:tgtEl>
                                          <p:spTgt spid="8">
                                            <p:txEl>
                                              <p:pRg st="3" end="3"/>
                                            </p:txEl>
                                          </p:spTgt>
                                        </p:tgtEl>
                                        <p:attrNameLst>
                                          <p:attrName>style.visibility</p:attrName>
                                        </p:attrNameLst>
                                      </p:cBhvr>
                                      <p:to>
                                        <p:strVal val="visible"/>
                                      </p:to>
                                    </p:set>
                                    <p:animEffect transition="in" filter="fade">
                                      <p:cBhvr>
                                        <p:cTn id="54" dur="20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Places for Fiber</a:t>
            </a:r>
            <a:endParaRPr lang="en-US" dirty="0"/>
          </a:p>
        </p:txBody>
      </p:sp>
      <p:sp>
        <p:nvSpPr>
          <p:cNvPr id="3" name="Content Placeholder 2"/>
          <p:cNvSpPr>
            <a:spLocks noGrp="1"/>
          </p:cNvSpPr>
          <p:nvPr>
            <p:ph idx="1"/>
          </p:nvPr>
        </p:nvSpPr>
        <p:spPr/>
        <p:txBody>
          <a:bodyPr/>
          <a:lstStyle/>
          <a:p>
            <a:r>
              <a:rPr lang="en-US" dirty="0" smtClean="0"/>
              <a:t>Industrial Networks</a:t>
            </a:r>
          </a:p>
          <a:p>
            <a:pPr lvl="1"/>
            <a:r>
              <a:rPr lang="en-US" dirty="0" smtClean="0"/>
              <a:t>With lots of Electromagnetic Interference (EMI)</a:t>
            </a:r>
          </a:p>
          <a:p>
            <a:pPr lvl="1"/>
            <a:r>
              <a:rPr lang="en-US" dirty="0" smtClean="0"/>
              <a:t>Less than copper in conduit</a:t>
            </a:r>
          </a:p>
          <a:p>
            <a:r>
              <a:rPr lang="en-US" dirty="0" smtClean="0"/>
              <a:t>Long cable runs</a:t>
            </a:r>
          </a:p>
          <a:p>
            <a:pPr lvl="1"/>
            <a:r>
              <a:rPr lang="en-US" dirty="0" smtClean="0"/>
              <a:t>Anything &gt; 90 m (~270ft) and you’re almost always better off with fiber</a:t>
            </a:r>
          </a:p>
          <a:p>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29</a:t>
            </a:fld>
            <a:endParaRPr lang="en-US"/>
          </a:p>
        </p:txBody>
      </p:sp>
    </p:spTree>
    <p:extLst>
      <p:ext uri="{BB962C8B-B14F-4D97-AF65-F5344CB8AC3E}">
        <p14:creationId xmlns:p14="http://schemas.microsoft.com/office/powerpoint/2010/main" val="301160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338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Last Class</a:t>
            </a:r>
            <a:endParaRPr lang="en-US" dirty="0"/>
          </a:p>
        </p:txBody>
      </p:sp>
      <p:sp>
        <p:nvSpPr>
          <p:cNvPr id="3" name="Content Placeholder 2"/>
          <p:cNvSpPr>
            <a:spLocks noGrp="1"/>
          </p:cNvSpPr>
          <p:nvPr>
            <p:ph idx="1"/>
          </p:nvPr>
        </p:nvSpPr>
        <p:spPr>
          <a:xfrm>
            <a:off x="457200" y="2743200"/>
            <a:ext cx="8229600" cy="3382963"/>
          </a:xfrm>
        </p:spPr>
        <p:txBody>
          <a:bodyPr>
            <a:normAutofit fontScale="92500" lnSpcReduction="20000"/>
          </a:bodyPr>
          <a:lstStyle/>
          <a:p>
            <a:r>
              <a:rPr lang="en-US" dirty="0" smtClean="0"/>
              <a:t>We covered </a:t>
            </a:r>
          </a:p>
          <a:p>
            <a:pPr lvl="1"/>
            <a:r>
              <a:rPr lang="en-US" dirty="0" smtClean="0"/>
              <a:t>Shifting Roles of IT</a:t>
            </a:r>
          </a:p>
          <a:p>
            <a:pPr lvl="1"/>
            <a:r>
              <a:rPr lang="en-US" dirty="0" smtClean="0"/>
              <a:t>Models</a:t>
            </a:r>
          </a:p>
          <a:p>
            <a:pPr lvl="2"/>
            <a:r>
              <a:rPr lang="en-US" dirty="0" smtClean="0"/>
              <a:t>OSI </a:t>
            </a:r>
            <a:r>
              <a:rPr lang="en-US" dirty="0" err="1" smtClean="0"/>
              <a:t>vs</a:t>
            </a:r>
            <a:r>
              <a:rPr lang="en-US" dirty="0" smtClean="0"/>
              <a:t> TCP/IP</a:t>
            </a:r>
          </a:p>
          <a:p>
            <a:pPr lvl="1"/>
            <a:r>
              <a:rPr lang="en-US" dirty="0" smtClean="0"/>
              <a:t>Nodes (hardware)</a:t>
            </a:r>
          </a:p>
          <a:p>
            <a:pPr lvl="2"/>
            <a:r>
              <a:rPr lang="en-US" dirty="0" smtClean="0"/>
              <a:t>Computer Parts</a:t>
            </a:r>
          </a:p>
          <a:p>
            <a:r>
              <a:rPr lang="en-US" dirty="0" smtClean="0"/>
              <a:t>Make sure you are making your D2L comments (2/week)</a:t>
            </a:r>
          </a:p>
          <a:p>
            <a:pPr lvl="1"/>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3</a:t>
            </a:fld>
            <a:endParaRPr lang="en-US"/>
          </a:p>
        </p:txBody>
      </p:sp>
    </p:spTree>
    <p:extLst>
      <p:ext uri="{BB962C8B-B14F-4D97-AF65-F5344CB8AC3E}">
        <p14:creationId xmlns:p14="http://schemas.microsoft.com/office/powerpoint/2010/main" val="1350792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a:t>
            </a:r>
            <a:endParaRPr lang="en-US" dirty="0"/>
          </a:p>
        </p:txBody>
      </p:sp>
      <p:sp>
        <p:nvSpPr>
          <p:cNvPr id="3" name="Content Placeholder 2"/>
          <p:cNvSpPr>
            <a:spLocks noGrp="1"/>
          </p:cNvSpPr>
          <p:nvPr>
            <p:ph idx="1"/>
          </p:nvPr>
        </p:nvSpPr>
        <p:spPr/>
        <p:txBody>
          <a:bodyPr/>
          <a:lstStyle/>
          <a:p>
            <a:r>
              <a:rPr lang="en-US" dirty="0" smtClean="0"/>
              <a:t>Fiber electronics (read </a:t>
            </a:r>
            <a:r>
              <a:rPr lang="en-US" dirty="0" err="1" smtClean="0"/>
              <a:t>switchports</a:t>
            </a:r>
            <a:r>
              <a:rPr lang="en-US" dirty="0" smtClean="0"/>
              <a:t>) will always be more expensive </a:t>
            </a:r>
          </a:p>
          <a:p>
            <a:pPr lvl="1"/>
            <a:r>
              <a:rPr lang="en-US" dirty="0" smtClean="0"/>
              <a:t>If you change out the switch several times over the life of the cable plant – the cost could be significant</a:t>
            </a:r>
          </a:p>
          <a:p>
            <a:r>
              <a:rPr lang="en-US" dirty="0" err="1" smtClean="0"/>
              <a:t>PoF</a:t>
            </a:r>
            <a:r>
              <a:rPr lang="en-US" dirty="0" smtClean="0"/>
              <a:t> – is still not as efficient as over copper</a:t>
            </a:r>
          </a:p>
          <a:p>
            <a:pPr lvl="1"/>
            <a:r>
              <a:rPr lang="en-US" dirty="0" smtClean="0"/>
              <a:t>(</a:t>
            </a:r>
            <a:r>
              <a:rPr lang="en-US" dirty="0" err="1" smtClean="0"/>
              <a:t>pof</a:t>
            </a:r>
            <a:r>
              <a:rPr lang="en-US" dirty="0" smtClean="0"/>
              <a:t> = power over fiber)</a:t>
            </a:r>
          </a:p>
          <a:p>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30</a:t>
            </a:fld>
            <a:endParaRPr lang="en-US"/>
          </a:p>
        </p:txBody>
      </p:sp>
    </p:spTree>
    <p:extLst>
      <p:ext uri="{BB962C8B-B14F-4D97-AF65-F5344CB8AC3E}">
        <p14:creationId xmlns:p14="http://schemas.microsoft.com/office/powerpoint/2010/main" val="24956677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Copper Always less Expensive?</a:t>
            </a:r>
            <a:endParaRPr lang="en-US" dirty="0"/>
          </a:p>
        </p:txBody>
      </p:sp>
      <p:sp>
        <p:nvSpPr>
          <p:cNvPr id="3" name="Content Placeholder 2"/>
          <p:cNvSpPr>
            <a:spLocks noGrp="1"/>
          </p:cNvSpPr>
          <p:nvPr>
            <p:ph idx="1"/>
          </p:nvPr>
        </p:nvSpPr>
        <p:spPr/>
        <p:txBody>
          <a:bodyPr/>
          <a:lstStyle/>
          <a:p>
            <a:r>
              <a:rPr lang="en-US" dirty="0" smtClean="0"/>
              <a:t>Well, it depends</a:t>
            </a:r>
          </a:p>
          <a:p>
            <a:pPr lvl="1"/>
            <a:r>
              <a:rPr lang="en-US" dirty="0" smtClean="0"/>
              <a:t>As compared to what?</a:t>
            </a:r>
          </a:p>
          <a:p>
            <a:pPr lvl="2"/>
            <a:r>
              <a:rPr lang="en-US" dirty="0" smtClean="0"/>
              <a:t>Per bit , per device, per foot?</a:t>
            </a:r>
          </a:p>
          <a:p>
            <a:pPr lvl="1"/>
            <a:r>
              <a:rPr lang="en-US" dirty="0" smtClean="0"/>
              <a:t>What is included in the cost?</a:t>
            </a:r>
          </a:p>
          <a:p>
            <a:pPr lvl="2"/>
            <a:r>
              <a:rPr lang="en-US" dirty="0" smtClean="0"/>
              <a:t>Just cable, ports on devices, repeaters, maintenance, TCO?</a:t>
            </a:r>
          </a:p>
          <a:p>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31</a:t>
            </a:fld>
            <a:endParaRPr lang="en-US"/>
          </a:p>
        </p:txBody>
      </p:sp>
    </p:spTree>
    <p:extLst>
      <p:ext uri="{BB962C8B-B14F-4D97-AF65-F5344CB8AC3E}">
        <p14:creationId xmlns:p14="http://schemas.microsoft.com/office/powerpoint/2010/main" val="1251418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Cabling Design</a:t>
            </a:r>
            <a:endParaRPr lang="en-US" dirty="0"/>
          </a:p>
        </p:txBody>
      </p:sp>
      <p:sp>
        <p:nvSpPr>
          <p:cNvPr id="7" name="Content Placeholder 6"/>
          <p:cNvSpPr>
            <a:spLocks noGrp="1"/>
          </p:cNvSpPr>
          <p:nvPr>
            <p:ph idx="1"/>
          </p:nvPr>
        </p:nvSpPr>
        <p:spPr/>
        <p:txBody>
          <a:bodyPr>
            <a:normAutofit fontScale="92500" lnSpcReduction="10000"/>
          </a:bodyPr>
          <a:lstStyle/>
          <a:p>
            <a:r>
              <a:rPr lang="en-US" dirty="0" smtClean="0"/>
              <a:t>TIA/EIA 568A – Structured Cabling Standard</a:t>
            </a:r>
          </a:p>
          <a:p>
            <a:pPr lvl="1"/>
            <a:r>
              <a:rPr lang="en-US" dirty="0" smtClean="0"/>
              <a:t>TIA is the Telecommunications Industry Association which is an offshoot of the Electronic Industries Alliance</a:t>
            </a:r>
          </a:p>
          <a:p>
            <a:r>
              <a:rPr lang="en-US" dirty="0" smtClean="0"/>
              <a:t>It is: Sets of rules that guide for: </a:t>
            </a:r>
          </a:p>
          <a:p>
            <a:pPr lvl="1"/>
            <a:r>
              <a:rPr lang="en-US" dirty="0" smtClean="0"/>
              <a:t>size of room </a:t>
            </a:r>
          </a:p>
          <a:p>
            <a:pPr lvl="1"/>
            <a:r>
              <a:rPr lang="en-US" dirty="0" smtClean="0"/>
              <a:t>height of ceiling</a:t>
            </a:r>
          </a:p>
          <a:p>
            <a:pPr lvl="1"/>
            <a:r>
              <a:rPr lang="en-US" dirty="0" smtClean="0"/>
              <a:t>lighting at 1 m from floor</a:t>
            </a:r>
          </a:p>
          <a:p>
            <a:pPr lvl="1"/>
            <a:r>
              <a:rPr lang="en-US" dirty="0" smtClean="0"/>
              <a:t>materials used in the </a:t>
            </a:r>
            <a:r>
              <a:rPr lang="en-US" dirty="0" err="1" smtClean="0"/>
              <a:t>telcom</a:t>
            </a:r>
            <a:r>
              <a:rPr lang="en-US" dirty="0" smtClean="0"/>
              <a:t> room through the floors, walls, and ceiling </a:t>
            </a:r>
          </a:p>
        </p:txBody>
      </p:sp>
      <p:sp>
        <p:nvSpPr>
          <p:cNvPr id="9" name="Slide Number Placeholder 8"/>
          <p:cNvSpPr>
            <a:spLocks noGrp="1"/>
          </p:cNvSpPr>
          <p:nvPr>
            <p:ph type="sldNum" sz="quarter" idx="12"/>
          </p:nvPr>
        </p:nvSpPr>
        <p:spPr/>
        <p:txBody>
          <a:bodyPr/>
          <a:lstStyle/>
          <a:p>
            <a:fld id="{904EE2AA-B616-4104-BCDB-C0AAC4681B0E}"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NOT to install </a:t>
            </a:r>
            <a:r>
              <a:rPr lang="en-US" dirty="0" smtClean="0"/>
              <a:t>cable</a:t>
            </a:r>
            <a:endParaRPr lang="en-US" dirty="0"/>
          </a:p>
        </p:txBody>
      </p:sp>
      <p:pic>
        <p:nvPicPr>
          <p:cNvPr id="5" name="Cable_pul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54125" y="1600200"/>
            <a:ext cx="6637338" cy="4525963"/>
          </a:xfrm>
        </p:spPr>
      </p:pic>
      <p:sp>
        <p:nvSpPr>
          <p:cNvPr id="4" name="Slide Number Placeholder 3"/>
          <p:cNvSpPr>
            <a:spLocks noGrp="1"/>
          </p:cNvSpPr>
          <p:nvPr>
            <p:ph type="sldNum" sz="quarter" idx="12"/>
          </p:nvPr>
        </p:nvSpPr>
        <p:spPr/>
        <p:txBody>
          <a:bodyPr/>
          <a:lstStyle/>
          <a:p>
            <a:fld id="{904EE2AA-B616-4104-BCDB-C0AAC4681B0E}" type="slidenum">
              <a:rPr lang="en-US" smtClean="0"/>
              <a:pPr/>
              <a:t>33</a:t>
            </a:fld>
            <a:endParaRPr lang="en-US"/>
          </a:p>
        </p:txBody>
      </p:sp>
    </p:spTree>
    <p:extLst>
      <p:ext uri="{BB962C8B-B14F-4D97-AF65-F5344CB8AC3E}">
        <p14:creationId xmlns:p14="http://schemas.microsoft.com/office/powerpoint/2010/main" val="40908484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92453">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Rot="1" noChangeArrowheads="1"/>
          </p:cNvSpPr>
          <p:nvPr>
            <p:ph type="title"/>
          </p:nvPr>
        </p:nvSpPr>
        <p:spPr>
          <a:xfrm>
            <a:off x="914400" y="274638"/>
            <a:ext cx="7772400" cy="868362"/>
          </a:xfrm>
        </p:spPr>
        <p:txBody>
          <a:bodyPr>
            <a:normAutofit/>
          </a:bodyPr>
          <a:lstStyle/>
          <a:p>
            <a:r>
              <a:rPr lang="en-US" dirty="0"/>
              <a:t>Cable Design and Management</a:t>
            </a:r>
          </a:p>
        </p:txBody>
      </p:sp>
      <p:sp>
        <p:nvSpPr>
          <p:cNvPr id="6" name="Slide Number Placeholder 4"/>
          <p:cNvSpPr>
            <a:spLocks noGrp="1"/>
          </p:cNvSpPr>
          <p:nvPr>
            <p:ph type="sldNum" sz="quarter" idx="12"/>
          </p:nvPr>
        </p:nvSpPr>
        <p:spPr/>
        <p:txBody>
          <a:bodyPr/>
          <a:lstStyle/>
          <a:p>
            <a:fld id="{BE525AEE-2E5F-4D16-8B68-E2E7004D39C0}" type="slidenum">
              <a:rPr lang="en-US"/>
              <a:pPr/>
              <a:t>34</a:t>
            </a:fld>
            <a:endParaRPr lang="en-US"/>
          </a:p>
        </p:txBody>
      </p:sp>
      <p:sp>
        <p:nvSpPr>
          <p:cNvPr id="366595" name="Rectangle 3"/>
          <p:cNvSpPr>
            <a:spLocks noGrp="1" noChangeArrowheads="1"/>
          </p:cNvSpPr>
          <p:nvPr>
            <p:ph sz="quarter" idx="1"/>
          </p:nvPr>
        </p:nvSpPr>
        <p:spPr>
          <a:xfrm>
            <a:off x="457200" y="1600200"/>
            <a:ext cx="3308350" cy="3711575"/>
          </a:xfrm>
        </p:spPr>
        <p:txBody>
          <a:bodyPr>
            <a:normAutofit fontScale="92500"/>
          </a:bodyPr>
          <a:lstStyle/>
          <a:p>
            <a:pPr>
              <a:lnSpc>
                <a:spcPct val="90000"/>
              </a:lnSpc>
              <a:buClr>
                <a:schemeClr val="accent1"/>
              </a:buClr>
            </a:pPr>
            <a:r>
              <a:rPr lang="en-US" sz="2600" dirty="0" smtClean="0"/>
              <a:t>What’s a Cable plant?</a:t>
            </a:r>
            <a:endParaRPr lang="en-US" sz="2600" dirty="0"/>
          </a:p>
          <a:p>
            <a:pPr lvl="1">
              <a:lnSpc>
                <a:spcPct val="90000"/>
              </a:lnSpc>
              <a:buClr>
                <a:schemeClr val="accent1"/>
              </a:buClr>
            </a:pPr>
            <a:r>
              <a:rPr lang="en-US" sz="2200" dirty="0"/>
              <a:t>Hardware comprising enterprise-wide cabling system</a:t>
            </a:r>
          </a:p>
          <a:p>
            <a:pPr>
              <a:lnSpc>
                <a:spcPct val="90000"/>
              </a:lnSpc>
              <a:buClr>
                <a:schemeClr val="accent1"/>
              </a:buClr>
            </a:pPr>
            <a:r>
              <a:rPr lang="en-US" sz="2600" dirty="0" smtClean="0"/>
              <a:t>What’s Structured cabling?</a:t>
            </a:r>
            <a:endParaRPr lang="en-US" sz="2600" dirty="0"/>
          </a:p>
          <a:p>
            <a:pPr lvl="1">
              <a:lnSpc>
                <a:spcPct val="90000"/>
              </a:lnSpc>
              <a:buClr>
                <a:schemeClr val="accent1"/>
              </a:buClr>
            </a:pPr>
            <a:r>
              <a:rPr lang="en-US" sz="2200" dirty="0"/>
              <a:t>Method for uniform, enterprise-wide, multivendor cabling systems</a:t>
            </a:r>
          </a:p>
        </p:txBody>
      </p:sp>
      <p:pic>
        <p:nvPicPr>
          <p:cNvPr id="366598" name="Picture 6" descr="Fig03-28"/>
          <p:cNvPicPr>
            <a:picLocks noChangeAspect="1" noChangeArrowheads="1"/>
          </p:cNvPicPr>
          <p:nvPr/>
        </p:nvPicPr>
        <p:blipFill>
          <a:blip r:embed="rId3" cstate="print"/>
          <a:srcRect/>
          <a:stretch>
            <a:fillRect/>
          </a:stretch>
        </p:blipFill>
        <p:spPr bwMode="auto">
          <a:xfrm>
            <a:off x="3810000" y="1142999"/>
            <a:ext cx="4657725" cy="556607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Effect transition="in" filter="fade">
                                      <p:cBhvr>
                                        <p:cTn id="7" dur="1000"/>
                                        <p:tgtEl>
                                          <p:spTgt spid="366595">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6595">
                                            <p:txEl>
                                              <p:pRg st="1" end="1"/>
                                            </p:txEl>
                                          </p:spTgt>
                                        </p:tgtEl>
                                        <p:attrNameLst>
                                          <p:attrName>style.visibility</p:attrName>
                                        </p:attrNameLst>
                                      </p:cBhvr>
                                      <p:to>
                                        <p:strVal val="visible"/>
                                      </p:to>
                                    </p:set>
                                    <p:animEffect transition="in" filter="fade">
                                      <p:cBhvr>
                                        <p:cTn id="11" dur="1000"/>
                                        <p:tgtEl>
                                          <p:spTgt spid="36659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6595">
                                            <p:txEl>
                                              <p:pRg st="2" end="2"/>
                                            </p:txEl>
                                          </p:spTgt>
                                        </p:tgtEl>
                                        <p:attrNameLst>
                                          <p:attrName>style.visibility</p:attrName>
                                        </p:attrNameLst>
                                      </p:cBhvr>
                                      <p:to>
                                        <p:strVal val="visible"/>
                                      </p:to>
                                    </p:set>
                                    <p:animEffect transition="in" filter="fade">
                                      <p:cBhvr>
                                        <p:cTn id="16" dur="500"/>
                                        <p:tgtEl>
                                          <p:spTgt spid="366595">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66595">
                                            <p:txEl>
                                              <p:pRg st="3" end="3"/>
                                            </p:txEl>
                                          </p:spTgt>
                                        </p:tgtEl>
                                        <p:attrNameLst>
                                          <p:attrName>style.visibility</p:attrName>
                                        </p:attrNameLst>
                                      </p:cBhvr>
                                      <p:to>
                                        <p:strVal val="visible"/>
                                      </p:to>
                                    </p:set>
                                    <p:animEffect transition="in" filter="fade">
                                      <p:cBhvr>
                                        <p:cTn id="20" dur="1000"/>
                                        <p:tgtEl>
                                          <p:spTgt spid="366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4"/>
          <p:cNvSpPr>
            <a:spLocks noGrp="1"/>
          </p:cNvSpPr>
          <p:nvPr>
            <p:ph type="sldNum" sz="quarter" idx="12"/>
          </p:nvPr>
        </p:nvSpPr>
        <p:spPr>
          <a:xfrm>
            <a:off x="8382000" y="6492875"/>
            <a:ext cx="762000" cy="365125"/>
          </a:xfrm>
          <a:noFill/>
        </p:spPr>
        <p:txBody>
          <a:bodyPr/>
          <a:lstStyle/>
          <a:p>
            <a:pPr marL="342900" indent="-342900"/>
            <a:fld id="{995EA2AC-2420-4E32-9EE0-244F6454CB71}" type="slidenum">
              <a:rPr lang="en-US"/>
              <a:pPr marL="342900" indent="-342900"/>
              <a:t>35</a:t>
            </a:fld>
            <a:endParaRPr lang="en-US" dirty="0"/>
          </a:p>
        </p:txBody>
      </p:sp>
      <p:grpSp>
        <p:nvGrpSpPr>
          <p:cNvPr id="2" name="Group 9"/>
          <p:cNvGrpSpPr>
            <a:grpSpLocks/>
          </p:cNvGrpSpPr>
          <p:nvPr/>
        </p:nvGrpSpPr>
        <p:grpSpPr bwMode="auto">
          <a:xfrm>
            <a:off x="152400" y="152400"/>
            <a:ext cx="8686800" cy="5839616"/>
            <a:chOff x="672" y="768"/>
            <a:chExt cx="4656" cy="2357"/>
          </a:xfrm>
        </p:grpSpPr>
        <p:pic>
          <p:nvPicPr>
            <p:cNvPr id="80901" name="Picture 5" descr="chp3_F039"/>
            <p:cNvPicPr>
              <a:picLocks noChangeAspect="1" noChangeArrowheads="1"/>
            </p:cNvPicPr>
            <p:nvPr/>
          </p:nvPicPr>
          <p:blipFill>
            <a:blip r:embed="rId3" cstate="print"/>
            <a:srcRect/>
            <a:stretch>
              <a:fillRect/>
            </a:stretch>
          </p:blipFill>
          <p:spPr bwMode="auto">
            <a:xfrm>
              <a:off x="672" y="768"/>
              <a:ext cx="4480" cy="2096"/>
            </a:xfrm>
            <a:prstGeom prst="rect">
              <a:avLst/>
            </a:prstGeom>
            <a:noFill/>
            <a:ln w="9525">
              <a:noFill/>
              <a:miter lim="800000"/>
              <a:headEnd/>
              <a:tailEnd/>
            </a:ln>
          </p:spPr>
        </p:pic>
        <p:sp>
          <p:nvSpPr>
            <p:cNvPr id="80902" name="Text Box 6"/>
            <p:cNvSpPr txBox="1">
              <a:spLocks noChangeArrowheads="1"/>
            </p:cNvSpPr>
            <p:nvPr/>
          </p:nvSpPr>
          <p:spPr bwMode="auto">
            <a:xfrm>
              <a:off x="1763" y="2934"/>
              <a:ext cx="3565" cy="191"/>
            </a:xfrm>
            <a:prstGeom prst="rect">
              <a:avLst/>
            </a:prstGeom>
            <a:noFill/>
            <a:ln w="9525">
              <a:noFill/>
              <a:miter lim="800000"/>
              <a:headEnd/>
              <a:tailEnd/>
            </a:ln>
          </p:spPr>
          <p:txBody>
            <a:bodyPr wrap="square">
              <a:spAutoFit/>
            </a:bodyPr>
            <a:lstStyle/>
            <a:p>
              <a:pPr>
                <a:spcBef>
                  <a:spcPct val="50000"/>
                </a:spcBef>
              </a:pPr>
              <a:r>
                <a:rPr lang="en-US" dirty="0"/>
                <a:t>Figure 3-39 TIA/EIA structured cabling in an enterprise</a:t>
              </a:r>
            </a:p>
          </p:txBody>
        </p:sp>
      </p:grpSp>
      <p:sp>
        <p:nvSpPr>
          <p:cNvPr id="5" name="TextBox 4"/>
          <p:cNvSpPr txBox="1"/>
          <p:nvPr/>
        </p:nvSpPr>
        <p:spPr>
          <a:xfrm>
            <a:off x="36534" y="5987784"/>
            <a:ext cx="9107466" cy="923330"/>
          </a:xfrm>
          <a:prstGeom prst="rect">
            <a:avLst/>
          </a:prstGeom>
          <a:noFill/>
        </p:spPr>
        <p:txBody>
          <a:bodyPr wrap="square" rtlCol="0">
            <a:spAutoFit/>
          </a:bodyPr>
          <a:lstStyle/>
          <a:p>
            <a:r>
              <a:rPr lang="en-US" dirty="0"/>
              <a:t>In telephony, the </a:t>
            </a:r>
            <a:r>
              <a:rPr lang="en-US" b="1" dirty="0"/>
              <a:t>demarcation point</a:t>
            </a:r>
            <a:r>
              <a:rPr lang="en-US" dirty="0"/>
              <a:t> is the point at which the public switched telephone network ends and connects with the customer's on-premises wiring. </a:t>
            </a:r>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Demarcation</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36</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72871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
        <p:nvSpPr>
          <p:cNvPr id="7" name="Rectangle 6"/>
          <p:cNvSpPr/>
          <p:nvPr/>
        </p:nvSpPr>
        <p:spPr>
          <a:xfrm>
            <a:off x="381000" y="4953000"/>
            <a:ext cx="8534400" cy="1200329"/>
          </a:xfrm>
          <a:prstGeom prst="rect">
            <a:avLst/>
          </a:prstGeom>
        </p:spPr>
        <p:txBody>
          <a:bodyPr wrap="square">
            <a:spAutoFit/>
          </a:bodyPr>
          <a:lstStyle/>
          <a:p>
            <a:pPr marL="285750" indent="-285750">
              <a:buFont typeface="Arial" panose="020B0604020202020204" pitchFamily="34" charset="0"/>
              <a:buChar char="•"/>
            </a:pPr>
            <a:r>
              <a:rPr lang="en-US" dirty="0"/>
              <a:t>Internationally the Network Termination Unit (NTU) is owned by the service provider. </a:t>
            </a:r>
            <a:endParaRPr lang="en-US" dirty="0" smtClean="0"/>
          </a:p>
          <a:p>
            <a:pPr marL="285750" indent="-285750">
              <a:buFont typeface="Arial" panose="020B0604020202020204" pitchFamily="34" charset="0"/>
              <a:buChar char="•"/>
            </a:pPr>
            <a:r>
              <a:rPr lang="en-US" dirty="0" smtClean="0"/>
              <a:t>In </a:t>
            </a:r>
            <a:r>
              <a:rPr lang="en-US" dirty="0"/>
              <a:t>the US the service provider doesn’t supply the network termination unit rather the Channel/Data Service Unit (CSU/DSU) is owned by the company/organization. </a:t>
            </a:r>
            <a:endParaRPr lang="en-US" dirty="0" smtClean="0"/>
          </a:p>
          <a:p>
            <a:endParaRPr lang="en-US" dirty="0"/>
          </a:p>
        </p:txBody>
      </p:sp>
    </p:spTree>
    <p:extLst>
      <p:ext uri="{BB962C8B-B14F-4D97-AF65-F5344CB8AC3E}">
        <p14:creationId xmlns:p14="http://schemas.microsoft.com/office/powerpoint/2010/main" val="12353068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cisco.com/warp/public/cc/techno/lnty/etty/ggetty/tech/1000b_sd/1000b_s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08" y="1447800"/>
            <a:ext cx="7022332" cy="407987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6781800" y="2143125"/>
            <a:ext cx="2266950" cy="4333875"/>
            <a:chOff x="6879457" y="1262062"/>
            <a:chExt cx="2266950" cy="4333875"/>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9457" y="1262062"/>
              <a:ext cx="226695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79457" y="4876800"/>
              <a:ext cx="283343" cy="719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p:cNvSpPr>
            <a:spLocks noGrp="1"/>
          </p:cNvSpPr>
          <p:nvPr>
            <p:ph type="title"/>
          </p:nvPr>
        </p:nvSpPr>
        <p:spPr>
          <a:xfrm>
            <a:off x="457200" y="274638"/>
            <a:ext cx="8229600" cy="792162"/>
          </a:xfrm>
        </p:spPr>
        <p:txBody>
          <a:bodyPr/>
          <a:lstStyle/>
          <a:p>
            <a:r>
              <a:rPr lang="en-US" dirty="0" smtClean="0"/>
              <a:t>Cabling Design</a:t>
            </a:r>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37</a:t>
            </a:fld>
            <a:endParaRPr lang="en-US"/>
          </a:p>
        </p:txBody>
      </p:sp>
      <p:sp>
        <p:nvSpPr>
          <p:cNvPr id="7" name="TextBox 6"/>
          <p:cNvSpPr txBox="1"/>
          <p:nvPr/>
        </p:nvSpPr>
        <p:spPr>
          <a:xfrm>
            <a:off x="345831" y="1752627"/>
            <a:ext cx="1143000" cy="369332"/>
          </a:xfrm>
          <a:prstGeom prst="rect">
            <a:avLst/>
          </a:prstGeom>
          <a:noFill/>
        </p:spPr>
        <p:txBody>
          <a:bodyPr wrap="squar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Access</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8" name="TextBox 7"/>
          <p:cNvSpPr txBox="1"/>
          <p:nvPr/>
        </p:nvSpPr>
        <p:spPr>
          <a:xfrm>
            <a:off x="345831" y="3118406"/>
            <a:ext cx="1491761" cy="369332"/>
          </a:xfrm>
          <a:prstGeom prst="rect">
            <a:avLst/>
          </a:prstGeom>
          <a:noFill/>
        </p:spPr>
        <p:txBody>
          <a:bodyPr wrap="squar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Distribution</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TextBox 8"/>
          <p:cNvSpPr txBox="1"/>
          <p:nvPr/>
        </p:nvSpPr>
        <p:spPr>
          <a:xfrm>
            <a:off x="1828800" y="4668660"/>
            <a:ext cx="1653058" cy="369332"/>
          </a:xfrm>
          <a:prstGeom prst="rect">
            <a:avLst/>
          </a:prstGeom>
          <a:noFill/>
        </p:spPr>
        <p:txBody>
          <a:bodyPr wrap="squar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Core/Backbone</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2" name="TextBox 1"/>
          <p:cNvSpPr txBox="1"/>
          <p:nvPr/>
        </p:nvSpPr>
        <p:spPr>
          <a:xfrm>
            <a:off x="3962400" y="3886200"/>
            <a:ext cx="2590800" cy="461665"/>
          </a:xfrm>
          <a:prstGeom prst="rect">
            <a:avLst/>
          </a:prstGeom>
          <a:noFill/>
        </p:spPr>
        <p:txBody>
          <a:bodyPr wrap="square" rtlCol="0">
            <a:spAutoFit/>
          </a:bodyPr>
          <a:lstStyle/>
          <a:p>
            <a:r>
              <a:rPr lang="en-US" sz="1200" dirty="0" smtClean="0"/>
              <a:t>Routing, policy based distribution, filtering happen here</a:t>
            </a:r>
            <a:endParaRPr lang="en-US" sz="1200" dirty="0"/>
          </a:p>
        </p:txBody>
      </p:sp>
      <p:sp>
        <p:nvSpPr>
          <p:cNvPr id="4" name="TextBox 3"/>
          <p:cNvSpPr txBox="1"/>
          <p:nvPr/>
        </p:nvSpPr>
        <p:spPr>
          <a:xfrm>
            <a:off x="3886200" y="4668660"/>
            <a:ext cx="2819400" cy="461665"/>
          </a:xfrm>
          <a:prstGeom prst="rect">
            <a:avLst/>
          </a:prstGeom>
          <a:noFill/>
        </p:spPr>
        <p:txBody>
          <a:bodyPr wrap="square" rtlCol="0">
            <a:spAutoFit/>
          </a:bodyPr>
          <a:lstStyle/>
          <a:p>
            <a:r>
              <a:rPr lang="en-US" sz="1200" dirty="0" smtClean="0"/>
              <a:t>Really fast switching of packets to final destination – no routing here, no filtering</a:t>
            </a:r>
            <a:endParaRPr lang="en-US" sz="1200" dirty="0"/>
          </a:p>
        </p:txBody>
      </p:sp>
      <p:sp>
        <p:nvSpPr>
          <p:cNvPr id="13" name="TextBox 12"/>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Tree>
    <p:extLst>
      <p:ext uri="{BB962C8B-B14F-4D97-AF65-F5344CB8AC3E}">
        <p14:creationId xmlns:p14="http://schemas.microsoft.com/office/powerpoint/2010/main" val="3500308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4257697" y="6418421"/>
            <a:ext cx="466703" cy="365125"/>
          </a:xfrm>
        </p:spPr>
        <p:txBody>
          <a:bodyPr/>
          <a:lstStyle/>
          <a:p>
            <a:fld id="{CC03A596-C53F-4211-ACFA-BB96A235F1AC}" type="slidenum">
              <a:rPr lang="en-US" smtClean="0"/>
              <a:pPr/>
              <a:t>38</a:t>
            </a:fld>
            <a:endParaRPr lang="en-US" dirty="0"/>
          </a:p>
        </p:txBody>
      </p:sp>
      <p:sp>
        <p:nvSpPr>
          <p:cNvPr id="2" name="Title 1"/>
          <p:cNvSpPr>
            <a:spLocks noGrp="1"/>
          </p:cNvSpPr>
          <p:nvPr>
            <p:ph type="title" idx="4294967295"/>
          </p:nvPr>
        </p:nvSpPr>
        <p:spPr>
          <a:xfrm>
            <a:off x="838200" y="0"/>
            <a:ext cx="7391400" cy="904186"/>
          </a:xfrm>
        </p:spPr>
        <p:txBody>
          <a:bodyPr>
            <a:normAutofit fontScale="90000"/>
          </a:bodyPr>
          <a:lstStyle/>
          <a:p>
            <a:r>
              <a:rPr lang="en-US" dirty="0" smtClean="0"/>
              <a:t>Wider view Hierarchical Design</a:t>
            </a:r>
            <a:br>
              <a:rPr lang="en-US" dirty="0" smtClean="0"/>
            </a:br>
            <a:r>
              <a:rPr lang="en-US" sz="2200" dirty="0" smtClean="0"/>
              <a:t>(functional areas)</a:t>
            </a:r>
            <a:endParaRPr lang="en-US" sz="2200" dirty="0"/>
          </a:p>
        </p:txBody>
      </p:sp>
      <p:sp>
        <p:nvSpPr>
          <p:cNvPr id="8" name="TextBox 7"/>
          <p:cNvSpPr txBox="1"/>
          <p:nvPr/>
        </p:nvSpPr>
        <p:spPr>
          <a:xfrm>
            <a:off x="0" y="6256234"/>
            <a:ext cx="914400" cy="646331"/>
          </a:xfrm>
          <a:prstGeom prst="rect">
            <a:avLst/>
          </a:prstGeom>
          <a:noFill/>
        </p:spPr>
        <p:txBody>
          <a:bodyPr wrap="square" rtlCol="0">
            <a:spAutoFit/>
          </a:bodyPr>
          <a:lstStyle/>
          <a:p>
            <a:r>
              <a:rPr lang="en-US" sz="900" dirty="0" smtClean="0"/>
              <a:t>©</a:t>
            </a:r>
            <a:r>
              <a:rPr lang="en-US" sz="900" dirty="0"/>
              <a:t>Cisco Enterprise Architecture Modules</a:t>
            </a:r>
          </a:p>
        </p:txBody>
      </p:sp>
      <p:pic>
        <p:nvPicPr>
          <p:cNvPr id="5122" name="Picture 2" descr="http://ptgmedia.pearsoncmg.com/images/chap1_9781587133329/elementLinks/01fig14_a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18982"/>
            <a:ext cx="7241153" cy="57421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64647" y="773668"/>
            <a:ext cx="236435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Enterprise Architecture</a:t>
            </a:r>
            <a:endParaRPr lang="en-US" dirty="0"/>
          </a:p>
        </p:txBody>
      </p:sp>
    </p:spTree>
    <p:extLst>
      <p:ext uri="{BB962C8B-B14F-4D97-AF65-F5344CB8AC3E}">
        <p14:creationId xmlns:p14="http://schemas.microsoft.com/office/powerpoint/2010/main" val="38139284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Hubs (Layer 1)</a:t>
            </a:r>
          </a:p>
          <a:p>
            <a:r>
              <a:rPr lang="en-US" dirty="0" smtClean="0"/>
              <a:t>Bridges (L2, up to 16 ports)</a:t>
            </a:r>
          </a:p>
          <a:p>
            <a:r>
              <a:rPr lang="en-US" dirty="0" smtClean="0"/>
              <a:t>Switches (glorified bridges with up to 100 ports)</a:t>
            </a:r>
          </a:p>
        </p:txBody>
      </p:sp>
      <p:sp>
        <p:nvSpPr>
          <p:cNvPr id="4" name="Slide Number Placeholder 3"/>
          <p:cNvSpPr>
            <a:spLocks noGrp="1"/>
          </p:cNvSpPr>
          <p:nvPr>
            <p:ph type="sldNum" sz="quarter" idx="12"/>
          </p:nvPr>
        </p:nvSpPr>
        <p:spPr/>
        <p:txBody>
          <a:bodyPr/>
          <a:lstStyle/>
          <a:p>
            <a:fld id="{9A20D159-3062-4CCE-8ED0-E5914D7F6055}" type="slidenum">
              <a:rPr lang="en-US" smtClean="0"/>
              <a:pPr/>
              <a:t>39</a:t>
            </a:fld>
            <a:endParaRPr lang="en-US"/>
          </a:p>
        </p:txBody>
      </p:sp>
      <p:sp>
        <p:nvSpPr>
          <p:cNvPr id="5" name="Title 4"/>
          <p:cNvSpPr>
            <a:spLocks noGrp="1"/>
          </p:cNvSpPr>
          <p:nvPr>
            <p:ph type="title"/>
          </p:nvPr>
        </p:nvSpPr>
        <p:spPr/>
        <p:txBody>
          <a:bodyPr>
            <a:normAutofit fontScale="90000"/>
          </a:bodyPr>
          <a:lstStyle/>
          <a:p>
            <a:r>
              <a:rPr lang="en-US" dirty="0" smtClean="0"/>
              <a:t>L1 &amp; L2 Networking Connectivity Devices</a:t>
            </a:r>
            <a:endParaRPr lang="en-US" dirty="0"/>
          </a:p>
        </p:txBody>
      </p:sp>
      <p:pic>
        <p:nvPicPr>
          <p:cNvPr id="7" name="Picture 6"/>
          <p:cNvPicPr>
            <a:picLocks noChangeAspect="1" noChangeArrowheads="1"/>
          </p:cNvPicPr>
          <p:nvPr/>
        </p:nvPicPr>
        <p:blipFill>
          <a:blip r:embed="rId3" cstate="print"/>
          <a:srcRect/>
          <a:stretch>
            <a:fillRect/>
          </a:stretch>
        </p:blipFill>
        <p:spPr bwMode="auto">
          <a:xfrm>
            <a:off x="533400" y="4343400"/>
            <a:ext cx="8135937" cy="1619250"/>
          </a:xfrm>
          <a:prstGeom prst="rect">
            <a:avLst/>
          </a:prstGeom>
          <a:noFill/>
          <a:ln w="9525">
            <a:noFill/>
            <a:miter lim="800000"/>
            <a:headEnd/>
            <a:tailEnd/>
          </a:ln>
        </p:spPr>
      </p:pic>
    </p:spTree>
    <p:extLst>
      <p:ext uri="{BB962C8B-B14F-4D97-AF65-F5344CB8AC3E}">
        <p14:creationId xmlns:p14="http://schemas.microsoft.com/office/powerpoint/2010/main" val="191899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78474" y="31315"/>
            <a:ext cx="6512511" cy="730685"/>
          </a:xfrm>
        </p:spPr>
        <p:txBody>
          <a:bodyPr>
            <a:normAutofit/>
          </a:bodyPr>
          <a:lstStyle/>
          <a:p>
            <a:r>
              <a:rPr lang="en-US" sz="3200" dirty="0" smtClean="0"/>
              <a:t>Recap - Shifting Skills in IT</a:t>
            </a:r>
            <a:endParaRPr lang="en-US" sz="3200" dirty="0"/>
          </a:p>
        </p:txBody>
      </p:sp>
      <p:sp>
        <p:nvSpPr>
          <p:cNvPr id="2" name="Slide Number Placeholder 1"/>
          <p:cNvSpPr>
            <a:spLocks noGrp="1"/>
          </p:cNvSpPr>
          <p:nvPr>
            <p:ph type="sldNum" sz="quarter" idx="12"/>
          </p:nvPr>
        </p:nvSpPr>
        <p:spPr/>
        <p:txBody>
          <a:bodyPr/>
          <a:lstStyle/>
          <a:p>
            <a:fld id="{3439DEDF-748B-48DA-8ED1-C8D2BF07B1D4}" type="slidenum">
              <a:rPr lang="en-US" smtClean="0"/>
              <a:pPr/>
              <a:t>4</a:t>
            </a:fld>
            <a:endParaRPr lang="en-US" dirty="0"/>
          </a:p>
        </p:txBody>
      </p:sp>
      <p:grpSp>
        <p:nvGrpSpPr>
          <p:cNvPr id="5" name="Group 4"/>
          <p:cNvGrpSpPr/>
          <p:nvPr/>
        </p:nvGrpSpPr>
        <p:grpSpPr>
          <a:xfrm>
            <a:off x="304800" y="1143001"/>
            <a:ext cx="8631709" cy="4589366"/>
            <a:chOff x="381000" y="304800"/>
            <a:chExt cx="8326909" cy="411480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04800"/>
              <a:ext cx="832690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772400" y="4114800"/>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609600" y="685800"/>
            <a:ext cx="7752102" cy="1538883"/>
          </a:xfrm>
          <a:prstGeom prst="rect">
            <a:avLst/>
          </a:prstGeom>
          <a:noFill/>
        </p:spPr>
        <p:txBody>
          <a:bodyPr wrap="square" rtlCol="0">
            <a:spAutoFit/>
          </a:bodyPr>
          <a:lstStyle/>
          <a:p>
            <a:pPr marL="285750" indent="-285750">
              <a:buFont typeface="Arial" panose="020B0604020202020204" pitchFamily="34" charset="0"/>
              <a:buChar char="•"/>
            </a:pPr>
            <a:r>
              <a:rPr lang="en-US" sz="2000" dirty="0"/>
              <a:t>With a Push from Cloud Computing, IT is becoming more of a SUPPLY CHAIN than traditional infrastructure</a:t>
            </a:r>
            <a:r>
              <a:rPr lang="en-US" sz="2000" dirty="0" smtClean="0"/>
              <a:t>.</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endParaRPr lang="en-US" dirty="0"/>
          </a:p>
        </p:txBody>
      </p:sp>
      <p:sp>
        <p:nvSpPr>
          <p:cNvPr id="7" name="TextBox 6"/>
          <p:cNvSpPr txBox="1"/>
          <p:nvPr/>
        </p:nvSpPr>
        <p:spPr>
          <a:xfrm>
            <a:off x="434468" y="5732367"/>
            <a:ext cx="8534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That is why three-quarters </a:t>
            </a:r>
            <a:r>
              <a:rPr lang="en-US" dirty="0"/>
              <a:t>(72%) of IT managers say their IT organizations are focusing more </a:t>
            </a:r>
            <a:r>
              <a:rPr lang="en-US" dirty="0" smtClean="0"/>
              <a:t>time on </a:t>
            </a:r>
            <a:r>
              <a:rPr lang="en-US" dirty="0"/>
              <a:t>managing outsourced IT or cloud services providers than they were five years ago.</a:t>
            </a:r>
          </a:p>
          <a:p>
            <a:endParaRPr lang="en-US" dirty="0"/>
          </a:p>
        </p:txBody>
      </p:sp>
    </p:spTree>
    <p:extLst>
      <p:ext uri="{BB962C8B-B14F-4D97-AF65-F5344CB8AC3E}">
        <p14:creationId xmlns:p14="http://schemas.microsoft.com/office/powerpoint/2010/main" val="99369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000" y="3130048"/>
            <a:ext cx="7239000" cy="3721249"/>
            <a:chOff x="419100" y="3001166"/>
            <a:chExt cx="7239000" cy="3721249"/>
          </a:xfrm>
        </p:grpSpPr>
        <p:pic>
          <p:nvPicPr>
            <p:cNvPr id="22530" name="Picture 2"/>
            <p:cNvPicPr>
              <a:picLocks noChangeAspect="1" noChangeArrowheads="1"/>
            </p:cNvPicPr>
            <p:nvPr/>
          </p:nvPicPr>
          <p:blipFill>
            <a:blip r:embed="rId3" cstate="print"/>
            <a:srcRect/>
            <a:stretch>
              <a:fillRect/>
            </a:stretch>
          </p:blipFill>
          <p:spPr bwMode="auto">
            <a:xfrm>
              <a:off x="419100" y="3001166"/>
              <a:ext cx="7239000" cy="3721249"/>
            </a:xfrm>
            <a:prstGeom prst="rect">
              <a:avLst/>
            </a:prstGeom>
            <a:noFill/>
            <a:ln w="9525">
              <a:noFill/>
              <a:miter lim="800000"/>
              <a:headEnd/>
              <a:tailEnd/>
            </a:ln>
          </p:spPr>
        </p:pic>
        <p:sp>
          <p:nvSpPr>
            <p:cNvPr id="22536" name="Line 5"/>
            <p:cNvSpPr>
              <a:spLocks noChangeShapeType="1"/>
            </p:cNvSpPr>
            <p:nvPr/>
          </p:nvSpPr>
          <p:spPr bwMode="auto">
            <a:xfrm flipH="1">
              <a:off x="3009900" y="4765777"/>
              <a:ext cx="838200" cy="497681"/>
            </a:xfrm>
            <a:prstGeom prst="line">
              <a:avLst/>
            </a:prstGeom>
            <a:noFill/>
            <a:ln w="28575">
              <a:solidFill>
                <a:srgbClr val="FF0000"/>
              </a:solidFill>
              <a:round/>
              <a:headEnd/>
              <a:tailEnd type="triangle" w="med" len="med"/>
            </a:ln>
          </p:spPr>
          <p:txBody>
            <a:bodyPr/>
            <a:lstStyle/>
            <a:p>
              <a:endParaRPr lang="en-US"/>
            </a:p>
          </p:txBody>
        </p:sp>
        <p:sp>
          <p:nvSpPr>
            <p:cNvPr id="22537" name="Line 6"/>
            <p:cNvSpPr>
              <a:spLocks noChangeShapeType="1"/>
            </p:cNvSpPr>
            <p:nvPr/>
          </p:nvSpPr>
          <p:spPr bwMode="auto">
            <a:xfrm>
              <a:off x="4457700" y="4776492"/>
              <a:ext cx="1600200" cy="504825"/>
            </a:xfrm>
            <a:prstGeom prst="line">
              <a:avLst/>
            </a:prstGeom>
            <a:noFill/>
            <a:ln w="28575">
              <a:solidFill>
                <a:srgbClr val="FF0000"/>
              </a:solidFill>
              <a:round/>
              <a:headEnd/>
              <a:tailEnd type="triangle" w="med" len="med"/>
            </a:ln>
          </p:spPr>
          <p:txBody>
            <a:bodyPr/>
            <a:lstStyle/>
            <a:p>
              <a:endParaRPr lang="en-US"/>
            </a:p>
          </p:txBody>
        </p:sp>
        <p:sp>
          <p:nvSpPr>
            <p:cNvPr id="22535" name="Text Box 9"/>
            <p:cNvSpPr txBox="1">
              <a:spLocks noChangeArrowheads="1"/>
            </p:cNvSpPr>
            <p:nvPr/>
          </p:nvSpPr>
          <p:spPr bwMode="auto">
            <a:xfrm>
              <a:off x="4229100" y="4861790"/>
              <a:ext cx="800100" cy="461665"/>
            </a:xfrm>
            <a:prstGeom prst="rect">
              <a:avLst/>
            </a:prstGeom>
            <a:noFill/>
            <a:ln w="9525">
              <a:noFill/>
              <a:miter lim="800000"/>
              <a:headEnd/>
              <a:tailEnd/>
            </a:ln>
          </p:spPr>
          <p:txBody>
            <a:bodyPr wrap="square">
              <a:spAutoFit/>
            </a:bodyPr>
            <a:lstStyle/>
            <a:p>
              <a:pPr>
                <a:spcBef>
                  <a:spcPct val="50000"/>
                </a:spcBef>
              </a:pPr>
              <a:r>
                <a:rPr lang="en-US" sz="2400" dirty="0">
                  <a:solidFill>
                    <a:srgbClr val="FF0000"/>
                  </a:solidFill>
                </a:rPr>
                <a:t>data</a:t>
              </a:r>
            </a:p>
          </p:txBody>
        </p:sp>
      </p:grpSp>
      <p:sp>
        <p:nvSpPr>
          <p:cNvPr id="3" name="Title 2"/>
          <p:cNvSpPr>
            <a:spLocks noGrp="1"/>
          </p:cNvSpPr>
          <p:nvPr>
            <p:ph type="title"/>
          </p:nvPr>
        </p:nvSpPr>
        <p:spPr>
          <a:xfrm>
            <a:off x="457200" y="274638"/>
            <a:ext cx="8229600" cy="792162"/>
          </a:xfrm>
        </p:spPr>
        <p:txBody>
          <a:bodyPr>
            <a:normAutofit/>
          </a:bodyPr>
          <a:lstStyle/>
          <a:p>
            <a:r>
              <a:rPr lang="en-US" dirty="0">
                <a:solidFill>
                  <a:srgbClr val="FF0000"/>
                </a:solidFill>
              </a:rPr>
              <a:t>Shared</a:t>
            </a:r>
            <a:r>
              <a:rPr lang="en-US" dirty="0"/>
              <a:t> Media </a:t>
            </a:r>
            <a:r>
              <a:rPr lang="en-US" dirty="0" smtClean="0"/>
              <a:t>environment</a:t>
            </a:r>
            <a:endParaRPr lang="en-US" dirty="0"/>
          </a:p>
        </p:txBody>
      </p:sp>
      <p:sp>
        <p:nvSpPr>
          <p:cNvPr id="4" name="Content Placeholder 3"/>
          <p:cNvSpPr>
            <a:spLocks noGrp="1"/>
          </p:cNvSpPr>
          <p:nvPr>
            <p:ph idx="1"/>
          </p:nvPr>
        </p:nvSpPr>
        <p:spPr>
          <a:xfrm>
            <a:off x="214745" y="1143000"/>
            <a:ext cx="8229600" cy="2057400"/>
          </a:xfrm>
        </p:spPr>
        <p:txBody>
          <a:bodyPr/>
          <a:lstStyle/>
          <a:p>
            <a:pPr>
              <a:lnSpc>
                <a:spcPct val="90000"/>
              </a:lnSpc>
              <a:buClr>
                <a:schemeClr val="accent1"/>
              </a:buClr>
              <a:defRPr/>
            </a:pPr>
            <a:r>
              <a:rPr lang="en-US" sz="2000" dirty="0"/>
              <a:t>Layer-1 device</a:t>
            </a:r>
          </a:p>
          <a:p>
            <a:pPr>
              <a:lnSpc>
                <a:spcPct val="90000"/>
              </a:lnSpc>
              <a:buClr>
                <a:schemeClr val="accent1"/>
              </a:buClr>
              <a:defRPr/>
            </a:pPr>
            <a:r>
              <a:rPr lang="en-US" sz="2000" dirty="0"/>
              <a:t>Repeater: 2-port hub</a:t>
            </a:r>
          </a:p>
          <a:p>
            <a:pPr lvl="1">
              <a:lnSpc>
                <a:spcPct val="90000"/>
              </a:lnSpc>
              <a:defRPr/>
            </a:pPr>
            <a:r>
              <a:rPr lang="en-US" sz="1600" dirty="0"/>
              <a:t>Connectivity device that regenerates digital signal</a:t>
            </a:r>
          </a:p>
          <a:p>
            <a:pPr lvl="2">
              <a:lnSpc>
                <a:spcPct val="90000"/>
              </a:lnSpc>
              <a:defRPr/>
            </a:pPr>
            <a:r>
              <a:rPr lang="en-US" sz="1600" dirty="0"/>
              <a:t>Compensates for Noise (Attenuation) </a:t>
            </a:r>
          </a:p>
          <a:p>
            <a:pPr>
              <a:lnSpc>
                <a:spcPct val="90000"/>
              </a:lnSpc>
              <a:buClr>
                <a:schemeClr val="accent1"/>
              </a:buClr>
              <a:defRPr/>
            </a:pPr>
            <a:r>
              <a:rPr lang="en-US" sz="2000" dirty="0"/>
              <a:t>Hub: multi-port </a:t>
            </a:r>
            <a:r>
              <a:rPr lang="en-US" sz="2000" dirty="0" smtClean="0"/>
              <a:t>repeater, half-duplex</a:t>
            </a:r>
            <a:endParaRPr lang="en-US" sz="2000" dirty="0"/>
          </a:p>
          <a:p>
            <a:pPr>
              <a:lnSpc>
                <a:spcPct val="90000"/>
              </a:lnSpc>
              <a:buClr>
                <a:schemeClr val="accent1"/>
              </a:buClr>
              <a:defRPr/>
            </a:pPr>
            <a:r>
              <a:rPr lang="en-US" sz="2000" dirty="0"/>
              <a:t>Signal received on one port is broadcast to all other ports</a:t>
            </a:r>
          </a:p>
          <a:p>
            <a:endParaRPr lang="en-US" dirty="0"/>
          </a:p>
        </p:txBody>
      </p:sp>
      <p:sp>
        <p:nvSpPr>
          <p:cNvPr id="10" name="Slide Number Placeholder 9"/>
          <p:cNvSpPr>
            <a:spLocks noGrp="1"/>
          </p:cNvSpPr>
          <p:nvPr>
            <p:ph type="sldNum" sz="quarter" idx="12"/>
          </p:nvPr>
        </p:nvSpPr>
        <p:spPr/>
        <p:txBody>
          <a:bodyPr/>
          <a:lstStyle/>
          <a:p>
            <a:fld id="{7137D79D-D47E-4436-BB55-4CC50FA3F996}" type="slidenum">
              <a:rPr lang="en-US" smtClean="0"/>
              <a:pPr/>
              <a:t>40</a:t>
            </a:fld>
            <a:endParaRPr lang="en-US"/>
          </a:p>
        </p:txBody>
      </p:sp>
      <p:sp>
        <p:nvSpPr>
          <p:cNvPr id="8" name="Freeform 7"/>
          <p:cNvSpPr/>
          <p:nvPr/>
        </p:nvSpPr>
        <p:spPr>
          <a:xfrm>
            <a:off x="3352800" y="5452338"/>
            <a:ext cx="304800" cy="1078706"/>
          </a:xfrm>
          <a:custGeom>
            <a:avLst/>
            <a:gdLst>
              <a:gd name="connsiteX0" fmla="*/ 0 w 283369"/>
              <a:gd name="connsiteY0" fmla="*/ 1050131 h 1050131"/>
              <a:gd name="connsiteX1" fmla="*/ 97631 w 283369"/>
              <a:gd name="connsiteY1" fmla="*/ 1023937 h 1050131"/>
              <a:gd name="connsiteX2" fmla="*/ 180975 w 283369"/>
              <a:gd name="connsiteY2" fmla="*/ 785812 h 1050131"/>
              <a:gd name="connsiteX3" fmla="*/ 195262 w 283369"/>
              <a:gd name="connsiteY3" fmla="*/ 130969 h 1050131"/>
              <a:gd name="connsiteX4" fmla="*/ 283369 w 283369"/>
              <a:gd name="connsiteY4" fmla="*/ 0 h 1050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69" h="1050131">
                <a:moveTo>
                  <a:pt x="0" y="1050131"/>
                </a:moveTo>
                <a:lnTo>
                  <a:pt x="97631" y="1023937"/>
                </a:lnTo>
                <a:cubicBezTo>
                  <a:pt x="127793" y="979884"/>
                  <a:pt x="164703" y="934640"/>
                  <a:pt x="180975" y="785812"/>
                </a:cubicBezTo>
                <a:cubicBezTo>
                  <a:pt x="197247" y="636984"/>
                  <a:pt x="178196" y="261938"/>
                  <a:pt x="195262" y="130969"/>
                </a:cubicBezTo>
                <a:cubicBezTo>
                  <a:pt x="212328" y="0"/>
                  <a:pt x="265907" y="20241"/>
                  <a:pt x="283369"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flipV="1">
            <a:off x="4114800" y="4953000"/>
            <a:ext cx="76200" cy="3810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Rectangular Callout 4"/>
          <p:cNvSpPr/>
          <p:nvPr/>
        </p:nvSpPr>
        <p:spPr>
          <a:xfrm>
            <a:off x="6705600" y="2893367"/>
            <a:ext cx="2286000" cy="1200329"/>
          </a:xfrm>
          <a:prstGeom prst="wedgeRectCallout">
            <a:avLst>
              <a:gd name="adj1" fmla="val -73984"/>
              <a:gd name="adj2" fmla="val 66674"/>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i="1" dirty="0">
                <a:solidFill>
                  <a:schemeClr val="tx1"/>
                </a:solidFill>
              </a:rPr>
              <a:t>This is mostly what TRU has now, running on 10 Mbps cable.</a:t>
            </a:r>
          </a:p>
        </p:txBody>
      </p:sp>
    </p:spTree>
    <p:extLst>
      <p:ext uri="{BB962C8B-B14F-4D97-AF65-F5344CB8AC3E}">
        <p14:creationId xmlns:p14="http://schemas.microsoft.com/office/powerpoint/2010/main" val="14988108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Hubs (multi port repeaters)</a:t>
            </a:r>
            <a:endParaRPr lang="en-US" dirty="0"/>
          </a:p>
        </p:txBody>
      </p:sp>
      <p:sp>
        <p:nvSpPr>
          <p:cNvPr id="3" name="Content Placeholder 2"/>
          <p:cNvSpPr>
            <a:spLocks noGrp="1"/>
          </p:cNvSpPr>
          <p:nvPr>
            <p:ph idx="1"/>
          </p:nvPr>
        </p:nvSpPr>
        <p:spPr>
          <a:xfrm>
            <a:off x="457200" y="1295400"/>
            <a:ext cx="8229600" cy="4830763"/>
          </a:xfrm>
        </p:spPr>
        <p:txBody>
          <a:bodyPr/>
          <a:lstStyle/>
          <a:p>
            <a:r>
              <a:rPr lang="en-US" sz="2400" b="1" dirty="0" smtClean="0"/>
              <a:t>A Hub</a:t>
            </a:r>
            <a:r>
              <a:rPr lang="en-US" sz="2400" dirty="0"/>
              <a:t> is the least expensive, least intelligent, and least complicated. Its job is very simple – anything that comes in one port is sent out to the others</a:t>
            </a:r>
            <a:r>
              <a:rPr lang="en-US" sz="2400" dirty="0" smtClean="0"/>
              <a:t>.</a:t>
            </a:r>
          </a:p>
          <a:p>
            <a:pPr marL="0" indent="0">
              <a:buNone/>
            </a:pPr>
            <a:endParaRPr lang="en-US" sz="1200" dirty="0" smtClean="0"/>
          </a:p>
          <a:p>
            <a:pPr marL="0" indent="0">
              <a:buNone/>
            </a:pPr>
            <a:r>
              <a:rPr lang="en-US" sz="1200" dirty="0" smtClean="0"/>
              <a:t>If </a:t>
            </a:r>
            <a:r>
              <a:rPr lang="en-US" sz="1200" dirty="0"/>
              <a:t>a </a:t>
            </a:r>
            <a:r>
              <a:rPr lang="en-US" sz="1200" dirty="0" smtClean="0"/>
              <a:t>message</a:t>
            </a:r>
            <a:r>
              <a:rPr lang="en-US" sz="1200" baseline="30000" dirty="0"/>
              <a:t> </a:t>
            </a:r>
            <a:r>
              <a:rPr lang="en-US" sz="1200" dirty="0" smtClean="0"/>
              <a:t>comes </a:t>
            </a:r>
            <a:r>
              <a:rPr lang="en-US" sz="1200" dirty="0"/>
              <a:t>in for computer “A”, </a:t>
            </a:r>
            <a:r>
              <a:rPr lang="en-US" sz="1200" dirty="0" smtClean="0"/>
              <a:t>			</a:t>
            </a:r>
            <a:r>
              <a:rPr lang="en-US" sz="1200" dirty="0"/>
              <a:t> And when computer “A” responds, its response </a:t>
            </a:r>
            <a:r>
              <a:rPr lang="en-US" sz="1200" dirty="0" smtClean="0"/>
              <a:t>also</a:t>
            </a:r>
          </a:p>
          <a:p>
            <a:pPr marL="0" indent="0">
              <a:buNone/>
            </a:pPr>
            <a:r>
              <a:rPr lang="en-US" sz="1200" dirty="0" smtClean="0"/>
              <a:t>that </a:t>
            </a:r>
            <a:r>
              <a:rPr lang="en-US" sz="1200" dirty="0"/>
              <a:t>message is sent out all the other ports, </a:t>
            </a:r>
            <a:r>
              <a:rPr lang="en-US" sz="1200" dirty="0" smtClean="0"/>
              <a:t>			 </a:t>
            </a:r>
            <a:r>
              <a:rPr lang="en-US" sz="1200" dirty="0"/>
              <a:t>goes out to every other port on the </a:t>
            </a:r>
            <a:r>
              <a:rPr lang="en-US" sz="1200" dirty="0" smtClean="0"/>
              <a:t>hub</a:t>
            </a:r>
          </a:p>
          <a:p>
            <a:pPr marL="0" indent="0">
              <a:buNone/>
            </a:pPr>
            <a:r>
              <a:rPr lang="en-US" sz="1200" dirty="0" smtClean="0"/>
              <a:t>regardless </a:t>
            </a:r>
            <a:r>
              <a:rPr lang="en-US" sz="1200" dirty="0"/>
              <a:t>of which one computer “A” is </a:t>
            </a:r>
            <a:r>
              <a:rPr lang="en-US" sz="1200" dirty="0" smtClean="0"/>
              <a:t>on</a:t>
            </a:r>
          </a:p>
        </p:txBody>
      </p:sp>
      <p:sp>
        <p:nvSpPr>
          <p:cNvPr id="4" name="Slide Number Placeholder 3"/>
          <p:cNvSpPr>
            <a:spLocks noGrp="1"/>
          </p:cNvSpPr>
          <p:nvPr>
            <p:ph type="sldNum" sz="quarter" idx="12"/>
          </p:nvPr>
        </p:nvSpPr>
        <p:spPr/>
        <p:txBody>
          <a:bodyPr/>
          <a:lstStyle/>
          <a:p>
            <a:fld id="{904EE2AA-B616-4104-BCDB-C0AAC4681B0E}" type="slidenum">
              <a:rPr lang="en-US" smtClean="0"/>
              <a:pPr/>
              <a:t>41</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319749"/>
            <a:ext cx="3581400" cy="3195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352800"/>
            <a:ext cx="3505200" cy="313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1199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833563" y="-90488"/>
            <a:ext cx="9144000" cy="369332"/>
          </a:xfrm>
          <a:prstGeom prst="rect">
            <a:avLst/>
          </a:prstGeom>
          <a:noFill/>
          <a:ln w="9525">
            <a:noFill/>
            <a:miter lim="800000"/>
            <a:headEnd/>
            <a:tailEnd/>
          </a:ln>
        </p:spPr>
        <p:txBody>
          <a:bodyPr>
            <a:spAutoFit/>
          </a:bodyPr>
          <a:lstStyle/>
          <a:p>
            <a:endParaRPr lang="en-US"/>
          </a:p>
        </p:txBody>
      </p:sp>
      <p:sp>
        <p:nvSpPr>
          <p:cNvPr id="23555" name="Text Box 3"/>
          <p:cNvSpPr txBox="1">
            <a:spLocks noChangeArrowheads="1"/>
          </p:cNvSpPr>
          <p:nvPr/>
        </p:nvSpPr>
        <p:spPr bwMode="auto">
          <a:xfrm>
            <a:off x="136525" y="41275"/>
            <a:ext cx="2911475" cy="461665"/>
          </a:xfrm>
          <a:prstGeom prst="rect">
            <a:avLst/>
          </a:prstGeom>
          <a:noFill/>
          <a:ln w="9525">
            <a:noFill/>
            <a:miter lim="800000"/>
            <a:headEnd/>
            <a:tailEnd/>
          </a:ln>
        </p:spPr>
        <p:txBody>
          <a:bodyPr>
            <a:spAutoFit/>
          </a:bodyPr>
          <a:lstStyle/>
          <a:p>
            <a:endParaRPr lang="en-US" sz="2400"/>
          </a:p>
        </p:txBody>
      </p:sp>
      <p:sp>
        <p:nvSpPr>
          <p:cNvPr id="23556" name="Text Box 4"/>
          <p:cNvSpPr txBox="1">
            <a:spLocks noChangeArrowheads="1"/>
          </p:cNvSpPr>
          <p:nvPr/>
        </p:nvSpPr>
        <p:spPr bwMode="auto">
          <a:xfrm>
            <a:off x="1" y="1"/>
            <a:ext cx="3191899" cy="400110"/>
          </a:xfrm>
          <a:prstGeom prst="rect">
            <a:avLst/>
          </a:prstGeom>
          <a:noFill/>
          <a:ln w="9525">
            <a:noFill/>
            <a:miter lim="800000"/>
            <a:headEnd/>
            <a:tailEnd/>
          </a:ln>
        </p:spPr>
        <p:txBody>
          <a:bodyPr wrap="none">
            <a:spAutoFit/>
          </a:bodyPr>
          <a:lstStyle/>
          <a:p>
            <a:r>
              <a:rPr lang="en-US" sz="2000" b="1" u="sng" dirty="0"/>
              <a:t>Internetworking Devices</a:t>
            </a:r>
          </a:p>
        </p:txBody>
      </p:sp>
      <p:pic>
        <p:nvPicPr>
          <p:cNvPr id="23559" name="Picture 7"/>
          <p:cNvPicPr>
            <a:picLocks noChangeAspect="1" noChangeArrowheads="1"/>
          </p:cNvPicPr>
          <p:nvPr/>
        </p:nvPicPr>
        <p:blipFill>
          <a:blip r:embed="rId3" cstate="print"/>
          <a:srcRect/>
          <a:stretch>
            <a:fillRect/>
          </a:stretch>
        </p:blipFill>
        <p:spPr bwMode="auto">
          <a:xfrm>
            <a:off x="228600" y="2895600"/>
            <a:ext cx="8391525" cy="3562350"/>
          </a:xfrm>
          <a:prstGeom prst="rect">
            <a:avLst/>
          </a:prstGeom>
          <a:noFill/>
          <a:ln w="9525">
            <a:noFill/>
            <a:miter lim="800000"/>
            <a:headEnd/>
            <a:tailEnd/>
          </a:ln>
        </p:spPr>
      </p:pic>
      <p:sp>
        <p:nvSpPr>
          <p:cNvPr id="23561" name="Text Box 9"/>
          <p:cNvSpPr txBox="1">
            <a:spLocks noChangeArrowheads="1"/>
          </p:cNvSpPr>
          <p:nvPr/>
        </p:nvSpPr>
        <p:spPr bwMode="auto">
          <a:xfrm>
            <a:off x="1447801" y="2286000"/>
            <a:ext cx="2151551" cy="1077218"/>
          </a:xfrm>
          <a:prstGeom prst="rect">
            <a:avLst/>
          </a:prstGeom>
          <a:noFill/>
          <a:ln w="9525">
            <a:noFill/>
            <a:miter lim="800000"/>
            <a:headEnd/>
            <a:tailEnd/>
          </a:ln>
        </p:spPr>
        <p:txBody>
          <a:bodyPr wrap="none">
            <a:spAutoFit/>
          </a:bodyPr>
          <a:lstStyle/>
          <a:p>
            <a:r>
              <a:rPr lang="en-US" sz="3200" b="1" dirty="0">
                <a:solidFill>
                  <a:schemeClr val="accent2"/>
                </a:solidFill>
              </a:rPr>
              <a:t>Repeater</a:t>
            </a:r>
          </a:p>
          <a:p>
            <a:r>
              <a:rPr lang="en-US" sz="3200" b="1" dirty="0" err="1">
                <a:solidFill>
                  <a:schemeClr val="accent2"/>
                </a:solidFill>
              </a:rPr>
              <a:t>Eg</a:t>
            </a:r>
            <a:r>
              <a:rPr lang="en-US" sz="3200" b="1" dirty="0">
                <a:solidFill>
                  <a:schemeClr val="accent2"/>
                </a:solidFill>
              </a:rPr>
              <a:t>. A Hub</a:t>
            </a:r>
          </a:p>
        </p:txBody>
      </p:sp>
      <p:sp>
        <p:nvSpPr>
          <p:cNvPr id="80906" name="Text Box 10"/>
          <p:cNvSpPr txBox="1">
            <a:spLocks noChangeArrowheads="1"/>
          </p:cNvSpPr>
          <p:nvPr/>
        </p:nvSpPr>
        <p:spPr bwMode="auto">
          <a:xfrm>
            <a:off x="3733800" y="2209800"/>
            <a:ext cx="3733800" cy="2031325"/>
          </a:xfrm>
          <a:prstGeom prst="rect">
            <a:avLst/>
          </a:prstGeom>
          <a:noFill/>
          <a:ln w="9525">
            <a:noFill/>
            <a:miter lim="800000"/>
            <a:headEnd/>
            <a:tailEnd/>
          </a:ln>
          <a:effectLst/>
        </p:spPr>
        <p:txBody>
          <a:bodyPr>
            <a:spAutoFit/>
          </a:bodyPr>
          <a:lstStyle/>
          <a:p>
            <a:pPr>
              <a:spcBef>
                <a:spcPct val="50000"/>
              </a:spcBef>
              <a:defRPr/>
            </a:pPr>
            <a:r>
              <a:rPr lang="en-US" b="1" dirty="0">
                <a:latin typeface="Antique Olive" pitchFamily="34" charset="0"/>
              </a:rPr>
              <a:t>Note: A repeater connects segments of a LAN together. </a:t>
            </a:r>
          </a:p>
          <a:p>
            <a:pPr>
              <a:spcBef>
                <a:spcPct val="50000"/>
              </a:spcBef>
              <a:defRPr/>
            </a:pPr>
            <a:r>
              <a:rPr lang="en-US" b="1" dirty="0">
                <a:latin typeface="Antique Olive" pitchFamily="34" charset="0"/>
              </a:rPr>
              <a:t>It forwards every packet; it has no filtering capability</a:t>
            </a:r>
            <a:r>
              <a:rPr lang="en-US" b="1" dirty="0">
                <a:effectLst>
                  <a:outerShdw blurRad="38100" dist="38100" dir="2700000" algn="tl">
                    <a:srgbClr val="C0C0C0"/>
                  </a:outerShdw>
                </a:effectLst>
                <a:latin typeface="Antique Olive" pitchFamily="34" charset="0"/>
              </a:rPr>
              <a:t>.</a:t>
            </a:r>
            <a:endParaRPr lang="en-US" b="1" dirty="0">
              <a:latin typeface="Antique Olive" pitchFamily="34" charset="0"/>
            </a:endParaRPr>
          </a:p>
          <a:p>
            <a:pPr>
              <a:spcBef>
                <a:spcPct val="50000"/>
              </a:spcBef>
              <a:defRPr/>
            </a:pPr>
            <a:endParaRPr lang="en-US" b="1" dirty="0"/>
          </a:p>
        </p:txBody>
      </p:sp>
      <p:sp>
        <p:nvSpPr>
          <p:cNvPr id="23563" name="Line 11"/>
          <p:cNvSpPr>
            <a:spLocks noChangeShapeType="1"/>
          </p:cNvSpPr>
          <p:nvPr/>
        </p:nvSpPr>
        <p:spPr bwMode="auto">
          <a:xfrm>
            <a:off x="0" y="2209800"/>
            <a:ext cx="9144000" cy="0"/>
          </a:xfrm>
          <a:prstGeom prst="line">
            <a:avLst/>
          </a:prstGeom>
          <a:noFill/>
          <a:ln w="9525">
            <a:solidFill>
              <a:schemeClr val="tx1"/>
            </a:solidFill>
            <a:round/>
            <a:headEnd/>
            <a:tailEnd/>
          </a:ln>
        </p:spPr>
        <p:txBody>
          <a:bodyPr/>
          <a:lstStyle/>
          <a:p>
            <a:endParaRPr lang="en-US"/>
          </a:p>
        </p:txBody>
      </p:sp>
      <p:sp>
        <p:nvSpPr>
          <p:cNvPr id="13" name="Slide Number Placeholder 12"/>
          <p:cNvSpPr>
            <a:spLocks noGrp="1"/>
          </p:cNvSpPr>
          <p:nvPr>
            <p:ph type="sldNum" sz="quarter" idx="12"/>
          </p:nvPr>
        </p:nvSpPr>
        <p:spPr/>
        <p:txBody>
          <a:bodyPr/>
          <a:lstStyle/>
          <a:p>
            <a:fld id="{7137D79D-D47E-4436-BB55-4CC50FA3F996}" type="slidenum">
              <a:rPr lang="en-US" smtClean="0"/>
              <a:pPr/>
              <a:t>42</a:t>
            </a:fld>
            <a:endParaRPr lang="en-US"/>
          </a:p>
        </p:txBody>
      </p:sp>
      <p:sp>
        <p:nvSpPr>
          <p:cNvPr id="2" name="TextBox 1"/>
          <p:cNvSpPr txBox="1"/>
          <p:nvPr/>
        </p:nvSpPr>
        <p:spPr>
          <a:xfrm>
            <a:off x="1833563" y="4241125"/>
            <a:ext cx="1765789" cy="369332"/>
          </a:xfrm>
          <a:prstGeom prst="rect">
            <a:avLst/>
          </a:prstGeom>
          <a:noFill/>
        </p:spPr>
        <p:txBody>
          <a:bodyPr wrap="square" rtlCol="0">
            <a:spAutoFit/>
          </a:bodyPr>
          <a:lstStyle/>
          <a:p>
            <a:r>
              <a:rPr lang="en-US" dirty="0" smtClean="0"/>
              <a:t>0011001010</a:t>
            </a:r>
            <a:endParaRPr lang="en-US" dirty="0"/>
          </a:p>
        </p:txBody>
      </p:sp>
      <p:sp>
        <p:nvSpPr>
          <p:cNvPr id="15" name="TextBox 14"/>
          <p:cNvSpPr txBox="1"/>
          <p:nvPr/>
        </p:nvSpPr>
        <p:spPr>
          <a:xfrm>
            <a:off x="5076032" y="4241125"/>
            <a:ext cx="1765789" cy="369332"/>
          </a:xfrm>
          <a:prstGeom prst="rect">
            <a:avLst/>
          </a:prstGeom>
          <a:noFill/>
        </p:spPr>
        <p:txBody>
          <a:bodyPr wrap="square" rtlCol="0">
            <a:spAutoFit/>
          </a:bodyPr>
          <a:lstStyle/>
          <a:p>
            <a:r>
              <a:rPr lang="en-US" dirty="0" smtClean="0"/>
              <a:t>0011001010</a:t>
            </a:r>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4" y="422107"/>
            <a:ext cx="81438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9679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3"/>
          <p:cNvSpPr>
            <a:spLocks noGrp="1" noChangeArrowheads="1"/>
          </p:cNvSpPr>
          <p:nvPr>
            <p:ph idx="1"/>
          </p:nvPr>
        </p:nvSpPr>
        <p:spPr>
          <a:xfrm>
            <a:off x="914400" y="1600200"/>
            <a:ext cx="7772400" cy="4876800"/>
          </a:xfrm>
        </p:spPr>
        <p:txBody>
          <a:bodyPr>
            <a:normAutofit/>
          </a:bodyPr>
          <a:lstStyle/>
          <a:p>
            <a:pPr eaLnBrk="1" hangingPunct="1">
              <a:defRPr/>
            </a:pPr>
            <a:r>
              <a:rPr lang="en-US" sz="2400" dirty="0" smtClean="0"/>
              <a:t>Like a repeater, a bridge has typically a single input and single (sometimes multiple) output port</a:t>
            </a:r>
          </a:p>
          <a:p>
            <a:pPr eaLnBrk="1" hangingPunct="1">
              <a:defRPr/>
            </a:pPr>
            <a:r>
              <a:rPr lang="en-US" sz="2400" dirty="0" smtClean="0"/>
              <a:t>But… </a:t>
            </a:r>
            <a:r>
              <a:rPr lang="en-US" sz="2400" b="1" dirty="0" smtClean="0"/>
              <a:t>Unlike</a:t>
            </a:r>
            <a:r>
              <a:rPr lang="en-US" sz="2400" dirty="0" smtClean="0"/>
              <a:t> a repeater, it can interpret the data it retransmits</a:t>
            </a:r>
          </a:p>
          <a:p>
            <a:pPr eaLnBrk="1" hangingPunct="1">
              <a:defRPr/>
            </a:pPr>
            <a:r>
              <a:rPr lang="en-US" sz="2400" dirty="0" smtClean="0"/>
              <a:t>Layer-2 device (reads L 2 addresses)</a:t>
            </a:r>
          </a:p>
          <a:p>
            <a:pPr>
              <a:lnSpc>
                <a:spcPct val="90000"/>
              </a:lnSpc>
            </a:pPr>
            <a:r>
              <a:rPr lang="en-US" sz="2400" dirty="0" smtClean="0"/>
              <a:t>Advantages over repeaters and hubs</a:t>
            </a:r>
          </a:p>
          <a:p>
            <a:pPr lvl="1">
              <a:lnSpc>
                <a:spcPct val="90000"/>
              </a:lnSpc>
            </a:pPr>
            <a:r>
              <a:rPr lang="en-US" sz="2400" dirty="0" smtClean="0"/>
              <a:t>Improved network performance</a:t>
            </a:r>
          </a:p>
          <a:p>
            <a:pPr lvl="1">
              <a:lnSpc>
                <a:spcPct val="90000"/>
              </a:lnSpc>
            </a:pPr>
            <a:r>
              <a:rPr lang="en-US" sz="2400" dirty="0" smtClean="0"/>
              <a:t>Breaks up collision domains (the portion of the network in which collisions of frames can occur) </a:t>
            </a:r>
            <a:endParaRPr lang="en-US" sz="2400" dirty="0"/>
          </a:p>
          <a:p>
            <a:pPr lvl="1">
              <a:lnSpc>
                <a:spcPct val="90000"/>
              </a:lnSpc>
            </a:pPr>
            <a:r>
              <a:rPr lang="en-US" dirty="0" smtClean="0"/>
              <a:t>Each </a:t>
            </a:r>
            <a:r>
              <a:rPr lang="en-US" dirty="0"/>
              <a:t>interface becomes a collision domain</a:t>
            </a:r>
          </a:p>
          <a:p>
            <a:pPr marL="0" indent="0">
              <a:buNone/>
              <a:defRPr/>
            </a:pPr>
            <a:endParaRPr lang="en-US" sz="1900" dirty="0" smtClean="0"/>
          </a:p>
        </p:txBody>
      </p:sp>
      <p:sp>
        <p:nvSpPr>
          <p:cNvPr id="11267" name="Slide Number Placeholder 4"/>
          <p:cNvSpPr>
            <a:spLocks noGrp="1"/>
          </p:cNvSpPr>
          <p:nvPr>
            <p:ph type="sldNum" sz="quarter" idx="12"/>
          </p:nvPr>
        </p:nvSpPr>
        <p:spPr>
          <a:noFill/>
        </p:spPr>
        <p:txBody>
          <a:bodyPr/>
          <a:lstStyle/>
          <a:p>
            <a:fld id="{7F628E9D-7DAC-4C58-BF98-A106CF0AECB6}" type="slidenum">
              <a:rPr lang="en-US" smtClean="0"/>
              <a:pPr/>
              <a:t>43</a:t>
            </a:fld>
            <a:endParaRPr lang="en-US" smtClean="0"/>
          </a:p>
        </p:txBody>
      </p:sp>
      <p:sp>
        <p:nvSpPr>
          <p:cNvPr id="183298" name="Rectangle 2"/>
          <p:cNvSpPr>
            <a:spLocks noGrp="1" noRot="1" noChangeArrowheads="1"/>
          </p:cNvSpPr>
          <p:nvPr>
            <p:ph type="title"/>
          </p:nvPr>
        </p:nvSpPr>
        <p:spPr>
          <a:xfrm>
            <a:off x="762000" y="228600"/>
            <a:ext cx="6781800" cy="960438"/>
          </a:xfrm>
        </p:spPr>
        <p:txBody>
          <a:bodyPr/>
          <a:lstStyle/>
          <a:p>
            <a:pPr eaLnBrk="1" hangingPunct="1">
              <a:defRPr/>
            </a:pPr>
            <a:r>
              <a:rPr lang="en-US" dirty="0" smtClean="0"/>
              <a:t>Bridges</a:t>
            </a:r>
          </a:p>
        </p:txBody>
      </p:sp>
    </p:spTree>
    <p:extLst>
      <p:ext uri="{BB962C8B-B14F-4D97-AF65-F5344CB8AC3E}">
        <p14:creationId xmlns:p14="http://schemas.microsoft.com/office/powerpoint/2010/main" val="238925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Effect transition="in" filter="fade">
                                      <p:cBhvr>
                                        <p:cTn id="7" dur="500"/>
                                        <p:tgtEl>
                                          <p:spTgt spid="183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299">
                                            <p:txEl>
                                              <p:pRg st="1" end="1"/>
                                            </p:txEl>
                                          </p:spTgt>
                                        </p:tgtEl>
                                        <p:attrNameLst>
                                          <p:attrName>style.visibility</p:attrName>
                                        </p:attrNameLst>
                                      </p:cBhvr>
                                      <p:to>
                                        <p:strVal val="visible"/>
                                      </p:to>
                                    </p:set>
                                    <p:animEffect transition="in" filter="fade">
                                      <p:cBhvr>
                                        <p:cTn id="12" dur="500"/>
                                        <p:tgtEl>
                                          <p:spTgt spid="183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299">
                                            <p:txEl>
                                              <p:pRg st="2" end="2"/>
                                            </p:txEl>
                                          </p:spTgt>
                                        </p:tgtEl>
                                        <p:attrNameLst>
                                          <p:attrName>style.visibility</p:attrName>
                                        </p:attrNameLst>
                                      </p:cBhvr>
                                      <p:to>
                                        <p:strVal val="visible"/>
                                      </p:to>
                                    </p:set>
                                    <p:animEffect transition="in" filter="fade">
                                      <p:cBhvr>
                                        <p:cTn id="17" dur="500"/>
                                        <p:tgtEl>
                                          <p:spTgt spid="1832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3299">
                                            <p:txEl>
                                              <p:pRg st="3" end="3"/>
                                            </p:txEl>
                                          </p:spTgt>
                                        </p:tgtEl>
                                        <p:attrNameLst>
                                          <p:attrName>style.visibility</p:attrName>
                                        </p:attrNameLst>
                                      </p:cBhvr>
                                      <p:to>
                                        <p:strVal val="visible"/>
                                      </p:to>
                                    </p:set>
                                    <p:animEffect transition="in" filter="fade">
                                      <p:cBhvr>
                                        <p:cTn id="22" dur="500"/>
                                        <p:tgtEl>
                                          <p:spTgt spid="183299">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3299">
                                            <p:txEl>
                                              <p:pRg st="4" end="4"/>
                                            </p:txEl>
                                          </p:spTgt>
                                        </p:tgtEl>
                                        <p:attrNameLst>
                                          <p:attrName>style.visibility</p:attrName>
                                        </p:attrNameLst>
                                      </p:cBhvr>
                                      <p:to>
                                        <p:strVal val="visible"/>
                                      </p:to>
                                    </p:set>
                                    <p:animEffect transition="in" filter="fade">
                                      <p:cBhvr>
                                        <p:cTn id="25" dur="500"/>
                                        <p:tgtEl>
                                          <p:spTgt spid="183299">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3299">
                                            <p:txEl>
                                              <p:pRg st="5" end="5"/>
                                            </p:txEl>
                                          </p:spTgt>
                                        </p:tgtEl>
                                        <p:attrNameLst>
                                          <p:attrName>style.visibility</p:attrName>
                                        </p:attrNameLst>
                                      </p:cBhvr>
                                      <p:to>
                                        <p:strVal val="visible"/>
                                      </p:to>
                                    </p:set>
                                    <p:animEffect transition="in" filter="fade">
                                      <p:cBhvr>
                                        <p:cTn id="28" dur="500"/>
                                        <p:tgtEl>
                                          <p:spTgt spid="183299">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83299">
                                            <p:txEl>
                                              <p:pRg st="6" end="6"/>
                                            </p:txEl>
                                          </p:spTgt>
                                        </p:tgtEl>
                                        <p:attrNameLst>
                                          <p:attrName>style.visibility</p:attrName>
                                        </p:attrNameLst>
                                      </p:cBhvr>
                                      <p:to>
                                        <p:strVal val="visible"/>
                                      </p:to>
                                    </p:set>
                                    <p:animEffect transition="in" filter="fade">
                                      <p:cBhvr>
                                        <p:cTn id="31" dur="500"/>
                                        <p:tgtEl>
                                          <p:spTgt spid="183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1143000" y="0"/>
            <a:ext cx="8001000" cy="2031325"/>
          </a:xfrm>
          <a:prstGeom prst="rect">
            <a:avLst/>
          </a:prstGeom>
          <a:noFill/>
          <a:ln w="9525">
            <a:noFill/>
            <a:miter lim="800000"/>
            <a:headEnd/>
            <a:tailEnd/>
          </a:ln>
        </p:spPr>
        <p:txBody>
          <a:bodyPr wrap="square">
            <a:spAutoFit/>
          </a:bodyPr>
          <a:lstStyle/>
          <a:p>
            <a:r>
              <a:rPr lang="en-US" sz="2800" b="1" dirty="0">
                <a:solidFill>
                  <a:srgbClr val="002060"/>
                </a:solidFill>
              </a:rPr>
              <a:t>Bridge: </a:t>
            </a:r>
          </a:p>
          <a:p>
            <a:pPr marL="285750" indent="-285750">
              <a:buFontTx/>
              <a:buChar char="-"/>
            </a:pPr>
            <a:r>
              <a:rPr lang="en-US" sz="1600" b="1" dirty="0" smtClean="0"/>
              <a:t>Connect </a:t>
            </a:r>
            <a:r>
              <a:rPr lang="en-US" sz="1600" b="1" dirty="0"/>
              <a:t>LAN segments </a:t>
            </a:r>
            <a:r>
              <a:rPr lang="en-US" sz="1600" b="1" dirty="0" smtClean="0"/>
              <a:t>together </a:t>
            </a:r>
          </a:p>
          <a:p>
            <a:pPr marL="285750" indent="-285750">
              <a:buFontTx/>
              <a:buChar char="-"/>
            </a:pPr>
            <a:r>
              <a:rPr lang="en-US" sz="1600" dirty="0" smtClean="0"/>
              <a:t>Read </a:t>
            </a:r>
            <a:r>
              <a:rPr lang="en-US" sz="1600" dirty="0"/>
              <a:t>only the destination address of each Ethernet packet or </a:t>
            </a:r>
            <a:r>
              <a:rPr lang="en-US" sz="1600" dirty="0" smtClean="0"/>
              <a:t>Token </a:t>
            </a:r>
            <a:r>
              <a:rPr lang="en-US" sz="1600" dirty="0"/>
              <a:t>Ring frame for maximum speed and </a:t>
            </a:r>
            <a:r>
              <a:rPr lang="en-US" sz="1600" dirty="0" smtClean="0"/>
              <a:t>efficiency</a:t>
            </a:r>
          </a:p>
          <a:p>
            <a:pPr marL="285750" indent="-285750">
              <a:buFontTx/>
              <a:buChar char="-"/>
            </a:pPr>
            <a:r>
              <a:rPr lang="en-US" sz="1600" b="1" dirty="0"/>
              <a:t>has a table used in filtering decisions</a:t>
            </a:r>
          </a:p>
          <a:p>
            <a:pPr marL="285750" indent="-285750">
              <a:buFontTx/>
              <a:buChar char="-"/>
            </a:pPr>
            <a:endParaRPr lang="en-US" sz="1600" b="1" dirty="0"/>
          </a:p>
          <a:p>
            <a:pPr marL="285750" indent="-285750">
              <a:buFontTx/>
              <a:buChar char="-"/>
            </a:pPr>
            <a:endParaRPr lang="en-US" b="1" dirty="0">
              <a:solidFill>
                <a:srgbClr val="002060"/>
              </a:solidFill>
            </a:endParaRPr>
          </a:p>
        </p:txBody>
      </p:sp>
      <p:sp>
        <p:nvSpPr>
          <p:cNvPr id="24578" name="Rectangle 2"/>
          <p:cNvSpPr>
            <a:spLocks noChangeArrowheads="1"/>
          </p:cNvSpPr>
          <p:nvPr/>
        </p:nvSpPr>
        <p:spPr bwMode="auto">
          <a:xfrm>
            <a:off x="1833563" y="-90488"/>
            <a:ext cx="9144000" cy="369332"/>
          </a:xfrm>
          <a:prstGeom prst="rect">
            <a:avLst/>
          </a:prstGeom>
          <a:noFill/>
          <a:ln w="9525">
            <a:noFill/>
            <a:miter lim="800000"/>
            <a:headEnd/>
            <a:tailEnd/>
          </a:ln>
        </p:spPr>
        <p:txBody>
          <a:bodyPr>
            <a:spAutoFit/>
          </a:bodyPr>
          <a:lstStyle/>
          <a:p>
            <a:endParaRPr lang="en-US"/>
          </a:p>
        </p:txBody>
      </p:sp>
      <p:sp>
        <p:nvSpPr>
          <p:cNvPr id="24579" name="Rectangle 3"/>
          <p:cNvSpPr>
            <a:spLocks noChangeArrowheads="1"/>
          </p:cNvSpPr>
          <p:nvPr/>
        </p:nvSpPr>
        <p:spPr bwMode="auto">
          <a:xfrm>
            <a:off x="762000" y="4876800"/>
            <a:ext cx="1600200" cy="381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8" name="Slide Number Placeholder 7"/>
          <p:cNvSpPr>
            <a:spLocks noGrp="1"/>
          </p:cNvSpPr>
          <p:nvPr>
            <p:ph type="sldNum" sz="quarter" idx="12"/>
          </p:nvPr>
        </p:nvSpPr>
        <p:spPr/>
        <p:txBody>
          <a:bodyPr/>
          <a:lstStyle/>
          <a:p>
            <a:fld id="{7137D79D-D47E-4436-BB55-4CC50FA3F996}" type="slidenum">
              <a:rPr lang="en-US" smtClean="0"/>
              <a:pPr/>
              <a:t>44</a:t>
            </a:fld>
            <a:endParaRPr lang="en-US"/>
          </a:p>
        </p:txBody>
      </p:sp>
      <p:grpSp>
        <p:nvGrpSpPr>
          <p:cNvPr id="6" name="Group 5"/>
          <p:cNvGrpSpPr/>
          <p:nvPr/>
        </p:nvGrpSpPr>
        <p:grpSpPr>
          <a:xfrm>
            <a:off x="484187" y="1524000"/>
            <a:ext cx="8126413" cy="5148262"/>
            <a:chOff x="484187" y="1524000"/>
            <a:chExt cx="8126413" cy="5148262"/>
          </a:xfrm>
        </p:grpSpPr>
        <p:grpSp>
          <p:nvGrpSpPr>
            <p:cNvPr id="5" name="Group 4"/>
            <p:cNvGrpSpPr/>
            <p:nvPr/>
          </p:nvGrpSpPr>
          <p:grpSpPr>
            <a:xfrm>
              <a:off x="484187" y="1524000"/>
              <a:ext cx="8126413" cy="5148262"/>
              <a:chOff x="533400" y="762000"/>
              <a:chExt cx="8126413" cy="5148262"/>
            </a:xfrm>
          </p:grpSpPr>
          <p:pic>
            <p:nvPicPr>
              <p:cNvPr id="24581" name="Picture 5"/>
              <p:cNvPicPr>
                <a:picLocks noChangeAspect="1" noChangeArrowheads="1"/>
              </p:cNvPicPr>
              <p:nvPr/>
            </p:nvPicPr>
            <p:blipFill>
              <a:blip r:embed="rId3" cstate="print"/>
              <a:srcRect/>
              <a:stretch>
                <a:fillRect/>
              </a:stretch>
            </p:blipFill>
            <p:spPr bwMode="auto">
              <a:xfrm>
                <a:off x="533400" y="762000"/>
                <a:ext cx="8126413" cy="5148262"/>
              </a:xfrm>
              <a:prstGeom prst="rect">
                <a:avLst/>
              </a:prstGeom>
              <a:noFill/>
              <a:ln w="9525">
                <a:noFill/>
                <a:miter lim="800000"/>
                <a:headEnd/>
                <a:tailEnd/>
              </a:ln>
            </p:spPr>
          </p:pic>
          <p:sp>
            <p:nvSpPr>
              <p:cNvPr id="3" name="Rectangle 2"/>
              <p:cNvSpPr/>
              <p:nvPr/>
            </p:nvSpPr>
            <p:spPr>
              <a:xfrm>
                <a:off x="3200400" y="46482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sp>
            <p:nvSpPr>
              <p:cNvPr id="4" name="Rectangle 3"/>
              <p:cNvSpPr/>
              <p:nvPr/>
            </p:nvSpPr>
            <p:spPr>
              <a:xfrm>
                <a:off x="5522668" y="4648200"/>
                <a:ext cx="420932"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grpSp>
        <p:sp>
          <p:nvSpPr>
            <p:cNvPr id="10" name="TextBox 9"/>
            <p:cNvSpPr txBox="1"/>
            <p:nvPr/>
          </p:nvSpPr>
          <p:spPr>
            <a:xfrm>
              <a:off x="1752600" y="2819400"/>
              <a:ext cx="1765789" cy="369332"/>
            </a:xfrm>
            <a:prstGeom prst="rect">
              <a:avLst/>
            </a:prstGeom>
            <a:noFill/>
          </p:spPr>
          <p:txBody>
            <a:bodyPr wrap="square" rtlCol="0">
              <a:spAutoFit/>
            </a:bodyPr>
            <a:lstStyle/>
            <a:p>
              <a:r>
                <a:rPr lang="en-US" dirty="0" smtClean="0"/>
                <a:t>0011001010</a:t>
              </a:r>
              <a:endParaRPr lang="en-US" dirty="0"/>
            </a:p>
          </p:txBody>
        </p:sp>
        <p:sp>
          <p:nvSpPr>
            <p:cNvPr id="11" name="TextBox 10"/>
            <p:cNvSpPr txBox="1"/>
            <p:nvPr/>
          </p:nvSpPr>
          <p:spPr>
            <a:xfrm>
              <a:off x="5522668" y="2819400"/>
              <a:ext cx="1765789" cy="369332"/>
            </a:xfrm>
            <a:prstGeom prst="rect">
              <a:avLst/>
            </a:prstGeom>
            <a:noFill/>
          </p:spPr>
          <p:txBody>
            <a:bodyPr wrap="square" rtlCol="0">
              <a:spAutoFit/>
            </a:bodyPr>
            <a:lstStyle/>
            <a:p>
              <a:r>
                <a:rPr lang="en-US" dirty="0" smtClean="0"/>
                <a:t>0011001010</a:t>
              </a:r>
              <a:endParaRPr lang="en-US" dirty="0"/>
            </a:p>
          </p:txBody>
        </p:sp>
        <p:sp>
          <p:nvSpPr>
            <p:cNvPr id="2" name="TextBox 1"/>
            <p:cNvSpPr txBox="1"/>
            <p:nvPr/>
          </p:nvSpPr>
          <p:spPr>
            <a:xfrm>
              <a:off x="3402751" y="1705978"/>
              <a:ext cx="2362200" cy="307777"/>
            </a:xfrm>
            <a:prstGeom prst="rect">
              <a:avLst/>
            </a:prstGeom>
            <a:noFill/>
          </p:spPr>
          <p:txBody>
            <a:bodyPr wrap="square" rtlCol="0">
              <a:spAutoFit/>
            </a:bodyPr>
            <a:lstStyle/>
            <a:p>
              <a:r>
                <a:rPr lang="en-US" sz="1400" dirty="0" smtClean="0"/>
                <a:t>Forward/Learn Process</a:t>
              </a:r>
              <a:endParaRPr lang="en-US" sz="1400" dirty="0"/>
            </a:p>
          </p:txBody>
        </p:sp>
      </p:grpSp>
    </p:spTree>
    <p:extLst>
      <p:ext uri="{BB962C8B-B14F-4D97-AF65-F5344CB8AC3E}">
        <p14:creationId xmlns:p14="http://schemas.microsoft.com/office/powerpoint/2010/main" val="27562982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These devices are Bridges with “</a:t>
            </a:r>
            <a:r>
              <a:rPr lang="en-US" b="1" dirty="0" smtClean="0"/>
              <a:t>marketing”</a:t>
            </a:r>
          </a:p>
          <a:p>
            <a:r>
              <a:rPr lang="en-US" dirty="0" smtClean="0"/>
              <a:t>They operate in much the same way (but in hardware, and MUCH faster)</a:t>
            </a:r>
          </a:p>
          <a:p>
            <a:r>
              <a:rPr lang="en-US" dirty="0" smtClean="0"/>
              <a:t>Most are full duplex</a:t>
            </a:r>
          </a:p>
          <a:p>
            <a:r>
              <a:rPr lang="en-US" dirty="0" smtClean="0"/>
              <a:t>They are optimized to filter and forward VERY quickly</a:t>
            </a:r>
          </a:p>
          <a:p>
            <a:pPr lvl="1"/>
            <a:r>
              <a:rPr lang="en-US" dirty="0" smtClean="0"/>
              <a:t>Cut-thru</a:t>
            </a:r>
          </a:p>
          <a:p>
            <a:pPr lvl="1"/>
            <a:r>
              <a:rPr lang="en-US" dirty="0" smtClean="0"/>
              <a:t>Store and forward</a:t>
            </a:r>
          </a:p>
          <a:p>
            <a:pPr lvl="1"/>
            <a:r>
              <a:rPr lang="en-US" dirty="0" smtClean="0"/>
              <a:t>Fragment free</a:t>
            </a:r>
          </a:p>
        </p:txBody>
      </p:sp>
      <p:sp>
        <p:nvSpPr>
          <p:cNvPr id="2" name="Slide Number Placeholder 1"/>
          <p:cNvSpPr>
            <a:spLocks noGrp="1"/>
          </p:cNvSpPr>
          <p:nvPr>
            <p:ph type="sldNum" sz="quarter" idx="12"/>
          </p:nvPr>
        </p:nvSpPr>
        <p:spPr/>
        <p:txBody>
          <a:bodyPr/>
          <a:lstStyle/>
          <a:p>
            <a:fld id="{904EE2AA-B616-4104-BCDB-C0AAC4681B0E}" type="slidenum">
              <a:rPr lang="en-US" smtClean="0"/>
              <a:pPr/>
              <a:t>45</a:t>
            </a:fld>
            <a:endParaRPr lang="en-US"/>
          </a:p>
        </p:txBody>
      </p:sp>
    </p:spTree>
    <p:extLst>
      <p:ext uri="{BB962C8B-B14F-4D97-AF65-F5344CB8AC3E}">
        <p14:creationId xmlns:p14="http://schemas.microsoft.com/office/powerpoint/2010/main" val="468628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Switches</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46</a:t>
            </a:fld>
            <a:endParaRPr lang="en-US"/>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29200" y="1676400"/>
            <a:ext cx="289560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1219200"/>
            <a:ext cx="7315200" cy="369332"/>
          </a:xfrm>
          <a:prstGeom prst="rect">
            <a:avLst/>
          </a:prstGeom>
        </p:spPr>
        <p:txBody>
          <a:bodyPr wrap="square">
            <a:spAutoFit/>
          </a:bodyPr>
          <a:lstStyle/>
          <a:p>
            <a:r>
              <a:rPr lang="en-US" b="1" dirty="0" smtClean="0"/>
              <a:t>A Switch</a:t>
            </a:r>
            <a:r>
              <a:rPr lang="en-US" dirty="0"/>
              <a:t> does essentially what a hub does, but more efficiently.</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267200"/>
            <a:ext cx="2971800" cy="2442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75781" y="2234863"/>
            <a:ext cx="4572000" cy="646331"/>
          </a:xfrm>
          <a:prstGeom prst="rect">
            <a:avLst/>
          </a:prstGeom>
        </p:spPr>
        <p:txBody>
          <a:bodyPr>
            <a:spAutoFit/>
          </a:bodyPr>
          <a:lstStyle/>
          <a:p>
            <a:r>
              <a:rPr lang="en-US" dirty="0"/>
              <a:t>Initially, a switch knows nothing and simply sends on incoming messages to all ports</a:t>
            </a:r>
          </a:p>
        </p:txBody>
      </p:sp>
      <p:sp>
        <p:nvSpPr>
          <p:cNvPr id="7" name="Rectangle 6"/>
          <p:cNvSpPr/>
          <p:nvPr/>
        </p:nvSpPr>
        <p:spPr>
          <a:xfrm>
            <a:off x="384132" y="4233117"/>
            <a:ext cx="4475967" cy="2031325"/>
          </a:xfrm>
          <a:prstGeom prst="rect">
            <a:avLst/>
          </a:prstGeom>
        </p:spPr>
        <p:txBody>
          <a:bodyPr wrap="square">
            <a:spAutoFit/>
          </a:bodyPr>
          <a:lstStyle/>
          <a:p>
            <a:r>
              <a:rPr lang="en-US" dirty="0"/>
              <a:t>Even accepting that first message, however, the switch has learned something – it knows on which connection the sender of the message is located. Thus, when machine “A” responds to the message, the switches only need to send that message out to the one connection</a:t>
            </a:r>
          </a:p>
        </p:txBody>
      </p:sp>
    </p:spTree>
    <p:extLst>
      <p:ext uri="{BB962C8B-B14F-4D97-AF65-F5344CB8AC3E}">
        <p14:creationId xmlns:p14="http://schemas.microsoft.com/office/powerpoint/2010/main" val="155237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fade">
                                      <p:cBhvr>
                                        <p:cTn id="18"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witches</a:t>
            </a:r>
            <a:endParaRPr lang="en-US" dirty="0"/>
          </a:p>
        </p:txBody>
      </p:sp>
      <p:sp>
        <p:nvSpPr>
          <p:cNvPr id="3" name="Content Placeholder 2"/>
          <p:cNvSpPr>
            <a:spLocks noGrp="1"/>
          </p:cNvSpPr>
          <p:nvPr>
            <p:ph idx="1"/>
          </p:nvPr>
        </p:nvSpPr>
        <p:spPr>
          <a:xfrm>
            <a:off x="457200" y="1600200"/>
            <a:ext cx="3733800" cy="4525963"/>
          </a:xfrm>
        </p:spPr>
        <p:txBody>
          <a:bodyPr/>
          <a:lstStyle/>
          <a:p>
            <a:pPr marL="0" indent="0">
              <a:buNone/>
            </a:pPr>
            <a:r>
              <a:rPr lang="en-US" sz="1800" dirty="0"/>
              <a:t>In addition to sending the response through to the originator, the switch has now learned something else – it now knows on which connection machine “A” is </a:t>
            </a:r>
            <a:r>
              <a:rPr lang="en-US" sz="1800" dirty="0" smtClean="0"/>
              <a:t>located. That </a:t>
            </a:r>
            <a:r>
              <a:rPr lang="en-US" sz="1800" dirty="0"/>
              <a:t>means that subsequent messages destined for machine “A” need only be sent to that one port</a:t>
            </a:r>
          </a:p>
          <a:p>
            <a:pPr marL="0" indent="0">
              <a:buNone/>
            </a:pP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47</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352800" cy="267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976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Topology Forms</a:t>
            </a:r>
            <a:endParaRPr lang="en-US" dirty="0"/>
          </a:p>
        </p:txBody>
      </p:sp>
      <p:sp>
        <p:nvSpPr>
          <p:cNvPr id="5" name="Content Placeholder 4"/>
          <p:cNvSpPr>
            <a:spLocks noGrp="1"/>
          </p:cNvSpPr>
          <p:nvPr>
            <p:ph idx="1"/>
          </p:nvPr>
        </p:nvSpPr>
        <p:spPr/>
        <p:txBody>
          <a:bodyPr/>
          <a:lstStyle/>
          <a:p>
            <a:r>
              <a:rPr lang="en-US" dirty="0" smtClean="0"/>
              <a:t>What are the pathways packets take?</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48</a:t>
            </a:fld>
            <a:endParaRPr lang="en-US"/>
          </a:p>
        </p:txBody>
      </p:sp>
    </p:spTree>
    <p:extLst>
      <p:ext uri="{BB962C8B-B14F-4D97-AF65-F5344CB8AC3E}">
        <p14:creationId xmlns:p14="http://schemas.microsoft.com/office/powerpoint/2010/main" val="15889316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1295400" y="2895600"/>
            <a:ext cx="6934200" cy="3643313"/>
            <a:chOff x="624" y="960"/>
            <a:chExt cx="4368" cy="2295"/>
          </a:xfrm>
        </p:grpSpPr>
        <p:pic>
          <p:nvPicPr>
            <p:cNvPr id="11" name="Picture 5" descr="chp5_F001"/>
            <p:cNvPicPr>
              <a:picLocks noChangeAspect="1" noChangeArrowheads="1"/>
            </p:cNvPicPr>
            <p:nvPr/>
          </p:nvPicPr>
          <p:blipFill>
            <a:blip r:embed="rId3" cstate="print"/>
            <a:srcRect/>
            <a:stretch>
              <a:fillRect/>
            </a:stretch>
          </p:blipFill>
          <p:spPr bwMode="auto">
            <a:xfrm>
              <a:off x="768" y="960"/>
              <a:ext cx="4224" cy="1927"/>
            </a:xfrm>
            <a:prstGeom prst="rect">
              <a:avLst/>
            </a:prstGeom>
            <a:noFill/>
            <a:ln w="9525">
              <a:noFill/>
              <a:miter lim="800000"/>
              <a:headEnd/>
              <a:tailEnd/>
            </a:ln>
          </p:spPr>
        </p:pic>
        <p:sp>
          <p:nvSpPr>
            <p:cNvPr id="12" name="Text Box 6"/>
            <p:cNvSpPr txBox="1">
              <a:spLocks noChangeArrowheads="1"/>
            </p:cNvSpPr>
            <p:nvPr/>
          </p:nvSpPr>
          <p:spPr bwMode="auto">
            <a:xfrm>
              <a:off x="624" y="3024"/>
              <a:ext cx="3936" cy="231"/>
            </a:xfrm>
            <a:prstGeom prst="rect">
              <a:avLst/>
            </a:prstGeom>
            <a:noFill/>
            <a:ln w="9525">
              <a:noFill/>
              <a:miter lim="800000"/>
              <a:headEnd/>
              <a:tailEnd/>
            </a:ln>
          </p:spPr>
          <p:txBody>
            <a:bodyPr>
              <a:spAutoFit/>
            </a:bodyPr>
            <a:lstStyle/>
            <a:p>
              <a:pPr algn="ctr">
                <a:spcBef>
                  <a:spcPct val="50000"/>
                </a:spcBef>
              </a:pPr>
              <a:r>
                <a:rPr lang="en-US" dirty="0" smtClean="0"/>
                <a:t>A </a:t>
              </a:r>
              <a:r>
                <a:rPr lang="en-US" dirty="0"/>
                <a:t>terminated bus topology network</a:t>
              </a:r>
            </a:p>
          </p:txBody>
        </p:sp>
      </p:grpSp>
      <p:sp>
        <p:nvSpPr>
          <p:cNvPr id="265219" name="Rectangle 3"/>
          <p:cNvSpPr>
            <a:spLocks noGrp="1" noRot="1" noChangeArrowheads="1"/>
          </p:cNvSpPr>
          <p:nvPr>
            <p:ph type="title"/>
          </p:nvPr>
        </p:nvSpPr>
        <p:spPr>
          <a:xfrm>
            <a:off x="457200" y="274638"/>
            <a:ext cx="8229600" cy="715962"/>
          </a:xfrm>
        </p:spPr>
        <p:txBody>
          <a:bodyPr/>
          <a:lstStyle/>
          <a:p>
            <a:pPr eaLnBrk="1" hangingPunct="1">
              <a:defRPr/>
            </a:pPr>
            <a:r>
              <a:rPr lang="en-US" sz="4000" smtClean="0"/>
              <a:t>Simple Physical Topologies</a:t>
            </a:r>
          </a:p>
        </p:txBody>
      </p:sp>
      <p:sp>
        <p:nvSpPr>
          <p:cNvPr id="265220" name="Rectangle 4"/>
          <p:cNvSpPr>
            <a:spLocks noGrp="1" noChangeArrowheads="1"/>
          </p:cNvSpPr>
          <p:nvPr>
            <p:ph type="body" sz="half" idx="1"/>
          </p:nvPr>
        </p:nvSpPr>
        <p:spPr>
          <a:xfrm>
            <a:off x="381000" y="1066800"/>
            <a:ext cx="7772400" cy="2133600"/>
          </a:xfrm>
        </p:spPr>
        <p:txBody>
          <a:bodyPr/>
          <a:lstStyle/>
          <a:p>
            <a:pPr eaLnBrk="1" hangingPunct="1">
              <a:lnSpc>
                <a:spcPct val="90000"/>
              </a:lnSpc>
              <a:buClr>
                <a:schemeClr val="accent1"/>
              </a:buClr>
              <a:defRPr/>
            </a:pPr>
            <a:r>
              <a:rPr lang="en-US" sz="2400" dirty="0" smtClean="0"/>
              <a:t>Physical topology</a:t>
            </a:r>
          </a:p>
          <a:p>
            <a:pPr lvl="1" eaLnBrk="1" hangingPunct="1">
              <a:lnSpc>
                <a:spcPct val="90000"/>
              </a:lnSpc>
              <a:buClr>
                <a:schemeClr val="accent1"/>
              </a:buClr>
              <a:defRPr/>
            </a:pPr>
            <a:r>
              <a:rPr lang="en-US" dirty="0" smtClean="0"/>
              <a:t>Physical layout of a network</a:t>
            </a:r>
          </a:p>
          <a:p>
            <a:pPr eaLnBrk="1" hangingPunct="1">
              <a:lnSpc>
                <a:spcPct val="90000"/>
              </a:lnSpc>
              <a:buClr>
                <a:schemeClr val="accent1"/>
              </a:buClr>
              <a:defRPr/>
            </a:pPr>
            <a:r>
              <a:rPr lang="en-US" sz="2400" dirty="0" smtClean="0"/>
              <a:t>A </a:t>
            </a:r>
            <a:r>
              <a:rPr lang="en-US" sz="2800" b="1" dirty="0" smtClean="0"/>
              <a:t>Bus topology</a:t>
            </a:r>
            <a:r>
              <a:rPr lang="en-US" sz="2800" dirty="0" smtClean="0"/>
              <a:t> </a:t>
            </a:r>
            <a:r>
              <a:rPr lang="en-US" sz="2400" dirty="0" smtClean="0"/>
              <a:t>consists of a single cable, called a </a:t>
            </a:r>
            <a:r>
              <a:rPr lang="en-US" sz="2800" b="1" dirty="0" smtClean="0"/>
              <a:t>bus</a:t>
            </a:r>
            <a:r>
              <a:rPr lang="en-US" sz="2400" b="1" dirty="0" smtClean="0"/>
              <a:t>, </a:t>
            </a:r>
            <a:r>
              <a:rPr lang="en-US" sz="2400" dirty="0" smtClean="0"/>
              <a:t>connecting all nodes on a network without intervening connectivity devices</a:t>
            </a:r>
          </a:p>
        </p:txBody>
      </p:sp>
      <p:sp>
        <p:nvSpPr>
          <p:cNvPr id="26627" name="Slide Number Placeholder 5"/>
          <p:cNvSpPr>
            <a:spLocks noGrp="1"/>
          </p:cNvSpPr>
          <p:nvPr>
            <p:ph type="sldNum" sz="quarter" idx="11"/>
          </p:nvPr>
        </p:nvSpPr>
        <p:spPr>
          <a:noFill/>
        </p:spPr>
        <p:txBody>
          <a:bodyPr/>
          <a:lstStyle/>
          <a:p>
            <a:fld id="{CAA2BFCD-311C-4FB4-A0AF-C77E2E39CBB8}" type="slidenum">
              <a:rPr lang="en-US" smtClean="0"/>
              <a:pPr/>
              <a:t>49</a:t>
            </a:fld>
            <a:endParaRPr lang="en-US" smtClean="0"/>
          </a:p>
        </p:txBody>
      </p:sp>
      <p:sp>
        <p:nvSpPr>
          <p:cNvPr id="26632" name="Oval 5"/>
          <p:cNvSpPr>
            <a:spLocks noChangeArrowheads="1"/>
          </p:cNvSpPr>
          <p:nvPr/>
        </p:nvSpPr>
        <p:spPr bwMode="auto">
          <a:xfrm>
            <a:off x="1371600" y="4038600"/>
            <a:ext cx="990600" cy="457200"/>
          </a:xfrm>
          <a:prstGeom prst="ellipse">
            <a:avLst/>
          </a:prstGeom>
          <a:noFill/>
          <a:ln w="38100">
            <a:solidFill>
              <a:srgbClr val="FF0000"/>
            </a:solidFill>
            <a:prstDash val="sysDot"/>
            <a:miter lim="800000"/>
            <a:headEnd/>
            <a:tailEnd/>
          </a:ln>
        </p:spPr>
        <p:txBody>
          <a:bodyPr wrap="none" anchor="ctr"/>
          <a:lstStyle/>
          <a:p>
            <a:endParaRPr lang="en-US"/>
          </a:p>
        </p:txBody>
      </p:sp>
      <p:sp>
        <p:nvSpPr>
          <p:cNvPr id="26633" name="Oval 6"/>
          <p:cNvSpPr>
            <a:spLocks noChangeArrowheads="1"/>
          </p:cNvSpPr>
          <p:nvPr/>
        </p:nvSpPr>
        <p:spPr bwMode="auto">
          <a:xfrm>
            <a:off x="7315200" y="3962400"/>
            <a:ext cx="990600" cy="457200"/>
          </a:xfrm>
          <a:prstGeom prst="ellipse">
            <a:avLst/>
          </a:prstGeom>
          <a:noFill/>
          <a:ln w="38100">
            <a:solidFill>
              <a:srgbClr val="FF0000"/>
            </a:solidFill>
            <a:prstDash val="sysDot"/>
            <a:miter lim="800000"/>
            <a:headEnd/>
            <a:tailEnd/>
          </a:ln>
        </p:spPr>
        <p:txBody>
          <a:bodyPr wrap="none" anchor="ctr"/>
          <a:lstStyle/>
          <a:p>
            <a:endParaRPr lang="en-US"/>
          </a:p>
        </p:txBody>
      </p:sp>
    </p:spTree>
    <p:extLst>
      <p:ext uri="{BB962C8B-B14F-4D97-AF65-F5344CB8AC3E}">
        <p14:creationId xmlns:p14="http://schemas.microsoft.com/office/powerpoint/2010/main" val="2686963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78474" y="31315"/>
            <a:ext cx="6512511" cy="730685"/>
          </a:xfrm>
        </p:spPr>
        <p:txBody>
          <a:bodyPr>
            <a:normAutofit/>
          </a:bodyPr>
          <a:lstStyle/>
          <a:p>
            <a:r>
              <a:rPr lang="en-US" sz="3200" dirty="0" smtClean="0"/>
              <a:t>Recap - Shifting Skills in IT</a:t>
            </a:r>
            <a:endParaRPr lang="en-US" sz="3200" dirty="0"/>
          </a:p>
        </p:txBody>
      </p:sp>
      <p:sp>
        <p:nvSpPr>
          <p:cNvPr id="2" name="Slide Number Placeholder 1"/>
          <p:cNvSpPr>
            <a:spLocks noGrp="1"/>
          </p:cNvSpPr>
          <p:nvPr>
            <p:ph type="sldNum" sz="quarter" idx="12"/>
          </p:nvPr>
        </p:nvSpPr>
        <p:spPr/>
        <p:txBody>
          <a:bodyPr/>
          <a:lstStyle/>
          <a:p>
            <a:fld id="{3439DEDF-748B-48DA-8ED1-C8D2BF07B1D4}" type="slidenum">
              <a:rPr lang="en-US" smtClean="0"/>
              <a:pPr/>
              <a:t>5</a:t>
            </a:fld>
            <a:endParaRPr lang="en-US" dirty="0"/>
          </a:p>
        </p:txBody>
      </p:sp>
      <p:sp>
        <p:nvSpPr>
          <p:cNvPr id="7" name="TextBox 6"/>
          <p:cNvSpPr txBox="1"/>
          <p:nvPr/>
        </p:nvSpPr>
        <p:spPr>
          <a:xfrm>
            <a:off x="72491" y="4341301"/>
            <a:ext cx="4270910" cy="2308324"/>
          </a:xfrm>
          <a:prstGeom prst="rect">
            <a:avLst/>
          </a:prstGeom>
          <a:noFill/>
        </p:spPr>
        <p:txBody>
          <a:bodyPr wrap="square" rtlCol="0">
            <a:spAutoFit/>
          </a:bodyPr>
          <a:lstStyle/>
          <a:p>
            <a:r>
              <a:rPr lang="en-US" i="1" dirty="0"/>
              <a:t>“The IT center of the future is one that combines cloud when necessary, on premise when it’s useful, virtualization when applicable. </a:t>
            </a:r>
            <a:endParaRPr lang="en-US" i="1" dirty="0" smtClean="0"/>
          </a:p>
          <a:p>
            <a:r>
              <a:rPr lang="en-US" i="1" dirty="0"/>
              <a:t>A</a:t>
            </a:r>
            <a:r>
              <a:rPr lang="en-US" i="1" dirty="0" smtClean="0"/>
              <a:t>ll </a:t>
            </a:r>
            <a:r>
              <a:rPr lang="en-US" i="1" dirty="0"/>
              <a:t>these resources need to connect together to best serve business needs.” </a:t>
            </a:r>
            <a:endParaRPr lang="en-US" i="1" dirty="0" smtClean="0"/>
          </a:p>
          <a:p>
            <a:r>
              <a:rPr lang="en-US" i="1" dirty="0" smtClean="0"/>
              <a:t>— </a:t>
            </a:r>
            <a:r>
              <a:rPr lang="en-US" i="1" dirty="0"/>
              <a:t>Gerardo Dada, Director of Product Marketing Rackspace Hosting</a:t>
            </a:r>
            <a:endParaRPr lang="en-US" dirty="0"/>
          </a:p>
        </p:txBody>
      </p:sp>
      <p:grpSp>
        <p:nvGrpSpPr>
          <p:cNvPr id="11" name="Group 10"/>
          <p:cNvGrpSpPr/>
          <p:nvPr/>
        </p:nvGrpSpPr>
        <p:grpSpPr>
          <a:xfrm>
            <a:off x="544786" y="609602"/>
            <a:ext cx="7987759" cy="3701428"/>
            <a:chOff x="544786" y="609602"/>
            <a:chExt cx="7987759" cy="3701428"/>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86" y="609602"/>
              <a:ext cx="3570014" cy="370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722545" y="762000"/>
              <a:ext cx="3810000" cy="923330"/>
            </a:xfrm>
            <a:prstGeom prst="rect">
              <a:avLst/>
            </a:prstGeom>
            <a:noFill/>
          </p:spPr>
          <p:txBody>
            <a:bodyPr wrap="square" rtlCol="0">
              <a:spAutoFit/>
            </a:bodyPr>
            <a:lstStyle/>
            <a:p>
              <a:r>
                <a:rPr lang="en-US" dirty="0" smtClean="0"/>
                <a:t>The IT supply chain manager will manage the service delivery of IT from both internal and external sources</a:t>
              </a:r>
              <a:endParaRPr lang="en-US" dirty="0"/>
            </a:p>
          </p:txBody>
        </p:sp>
      </p:grpSp>
      <p:sp>
        <p:nvSpPr>
          <p:cNvPr id="10" name="TextBox 9"/>
          <p:cNvSpPr txBox="1"/>
          <p:nvPr/>
        </p:nvSpPr>
        <p:spPr>
          <a:xfrm>
            <a:off x="4722545" y="1737522"/>
            <a:ext cx="4135444" cy="1754326"/>
          </a:xfrm>
          <a:prstGeom prst="rect">
            <a:avLst/>
          </a:prstGeom>
          <a:noFill/>
        </p:spPr>
        <p:txBody>
          <a:bodyPr wrap="square" rtlCol="0">
            <a:spAutoFit/>
          </a:bodyPr>
          <a:lstStyle/>
          <a:p>
            <a:r>
              <a:rPr lang="en-US" dirty="0"/>
              <a:t>The importance of business knowledge, </a:t>
            </a:r>
            <a:r>
              <a:rPr lang="en-US" dirty="0" smtClean="0"/>
              <a:t>process standardization, expertise</a:t>
            </a:r>
            <a:r>
              <a:rPr lang="en-US" dirty="0"/>
              <a:t>, cloud expertise, the </a:t>
            </a:r>
            <a:r>
              <a:rPr lang="en-US" dirty="0" smtClean="0"/>
              <a:t>ability to </a:t>
            </a:r>
            <a:r>
              <a:rPr lang="en-US" dirty="0"/>
              <a:t>manage service providers, and </a:t>
            </a:r>
            <a:r>
              <a:rPr lang="en-US" dirty="0" smtClean="0"/>
              <a:t>communication skills </a:t>
            </a:r>
            <a:r>
              <a:rPr lang="en-US" dirty="0"/>
              <a:t>has increased for the majority of IT </a:t>
            </a:r>
            <a:r>
              <a:rPr lang="en-US" dirty="0" smtClean="0"/>
              <a:t>respondents (particularly </a:t>
            </a:r>
            <a:r>
              <a:rPr lang="en-US" dirty="0"/>
              <a:t>in the U.S</a:t>
            </a:r>
            <a:r>
              <a:rPr lang="en-US" dirty="0" smtClean="0"/>
              <a:t>.)</a:t>
            </a:r>
            <a:endParaRPr lang="en-US" dirty="0"/>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429000"/>
            <a:ext cx="46196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137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3"/>
                                        </p:tgtEl>
                                        <p:attrNameLst>
                                          <p:attrName>style.visibility</p:attrName>
                                        </p:attrNameLst>
                                      </p:cBhvr>
                                      <p:to>
                                        <p:strVal val="visible"/>
                                      </p:to>
                                    </p:set>
                                    <p:animEffect transition="in" filter="fade">
                                      <p:cBhvr>
                                        <p:cTn id="17"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rrowheads="1"/>
          </p:cNvSpPr>
          <p:nvPr>
            <p:ph type="title"/>
          </p:nvPr>
        </p:nvSpPr>
        <p:spPr/>
        <p:txBody>
          <a:bodyPr/>
          <a:lstStyle/>
          <a:p>
            <a:pPr eaLnBrk="1" hangingPunct="1">
              <a:defRPr/>
            </a:pPr>
            <a:r>
              <a:rPr lang="en-US" smtClean="0"/>
              <a:t>Star Topology</a:t>
            </a:r>
          </a:p>
        </p:txBody>
      </p:sp>
      <p:sp>
        <p:nvSpPr>
          <p:cNvPr id="267267" name="Rectangle 3"/>
          <p:cNvSpPr>
            <a:spLocks noGrp="1" noChangeArrowheads="1"/>
          </p:cNvSpPr>
          <p:nvPr>
            <p:ph type="body" sz="half" idx="1"/>
          </p:nvPr>
        </p:nvSpPr>
        <p:spPr>
          <a:xfrm>
            <a:off x="5181600" y="1905000"/>
            <a:ext cx="3962400" cy="3505200"/>
          </a:xfrm>
        </p:spPr>
        <p:txBody>
          <a:bodyPr/>
          <a:lstStyle/>
          <a:p>
            <a:pPr eaLnBrk="1" hangingPunct="1">
              <a:lnSpc>
                <a:spcPct val="90000"/>
              </a:lnSpc>
              <a:buClr>
                <a:schemeClr val="accent1"/>
              </a:buClr>
              <a:defRPr/>
            </a:pPr>
            <a:r>
              <a:rPr lang="en-US" sz="2000" dirty="0" smtClean="0"/>
              <a:t>Every node on the network is connected through a central device</a:t>
            </a:r>
          </a:p>
          <a:p>
            <a:pPr lvl="1"/>
            <a:r>
              <a:rPr lang="en-US" sz="1600" dirty="0" smtClean="0"/>
              <a:t>Physical medium</a:t>
            </a:r>
          </a:p>
          <a:p>
            <a:pPr lvl="2"/>
            <a:r>
              <a:rPr lang="en-US" sz="1400" dirty="0" smtClean="0"/>
              <a:t>Twisted pair or fiber-optic cabling</a:t>
            </a:r>
          </a:p>
          <a:p>
            <a:r>
              <a:rPr lang="en-US" sz="2400" dirty="0" smtClean="0"/>
              <a:t>Most popular fundamental layout</a:t>
            </a:r>
          </a:p>
          <a:p>
            <a:pPr eaLnBrk="1" hangingPunct="1">
              <a:lnSpc>
                <a:spcPct val="90000"/>
              </a:lnSpc>
              <a:buClr>
                <a:schemeClr val="accent1"/>
              </a:buClr>
              <a:defRPr/>
            </a:pPr>
            <a:endParaRPr lang="en-US" sz="2000" dirty="0" smtClean="0"/>
          </a:p>
        </p:txBody>
      </p:sp>
      <p:sp>
        <p:nvSpPr>
          <p:cNvPr id="28675" name="Slide Number Placeholder 5"/>
          <p:cNvSpPr>
            <a:spLocks noGrp="1"/>
          </p:cNvSpPr>
          <p:nvPr>
            <p:ph type="sldNum" sz="quarter" idx="11"/>
          </p:nvPr>
        </p:nvSpPr>
        <p:spPr>
          <a:noFill/>
        </p:spPr>
        <p:txBody>
          <a:bodyPr/>
          <a:lstStyle/>
          <a:p>
            <a:fld id="{3945E9C1-5B36-4344-90ED-F8596410F8D2}" type="slidenum">
              <a:rPr lang="en-US" smtClean="0"/>
              <a:pPr/>
              <a:t>50</a:t>
            </a:fld>
            <a:endParaRPr lang="en-US" smtClean="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4054"/>
            <a:ext cx="4924425"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5382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rrowheads="1"/>
          </p:cNvSpPr>
          <p:nvPr>
            <p:ph type="title"/>
          </p:nvPr>
        </p:nvSpPr>
        <p:spPr/>
        <p:txBody>
          <a:bodyPr/>
          <a:lstStyle/>
          <a:p>
            <a:pPr eaLnBrk="1" hangingPunct="1">
              <a:defRPr/>
            </a:pPr>
            <a:r>
              <a:rPr lang="en-US" smtClean="0"/>
              <a:t>Star-wired Bus Topology</a:t>
            </a:r>
          </a:p>
        </p:txBody>
      </p:sp>
      <p:sp>
        <p:nvSpPr>
          <p:cNvPr id="269315" name="Rectangle 3"/>
          <p:cNvSpPr>
            <a:spLocks noGrp="1" noChangeArrowheads="1"/>
          </p:cNvSpPr>
          <p:nvPr>
            <p:ph type="body" sz="half" idx="1"/>
          </p:nvPr>
        </p:nvSpPr>
        <p:spPr>
          <a:xfrm>
            <a:off x="457200" y="1600200"/>
            <a:ext cx="7848600" cy="838200"/>
          </a:xfrm>
        </p:spPr>
        <p:txBody>
          <a:bodyPr>
            <a:normAutofit fontScale="92500"/>
          </a:bodyPr>
          <a:lstStyle/>
          <a:p>
            <a:pPr eaLnBrk="1" hangingPunct="1">
              <a:lnSpc>
                <a:spcPct val="80000"/>
              </a:lnSpc>
              <a:buClr>
                <a:schemeClr val="accent1"/>
              </a:buClr>
              <a:defRPr/>
            </a:pPr>
            <a:r>
              <a:rPr lang="en-US" sz="2400" dirty="0" smtClean="0"/>
              <a:t>In a </a:t>
            </a:r>
            <a:r>
              <a:rPr lang="en-US" sz="3000" b="1" dirty="0" smtClean="0"/>
              <a:t>star-wired bus topology</a:t>
            </a:r>
            <a:r>
              <a:rPr lang="en-US" sz="2400" dirty="0" smtClean="0"/>
              <a:t>, groups of workstations are star-connected to hubs and then networked via a single bus</a:t>
            </a:r>
          </a:p>
        </p:txBody>
      </p:sp>
      <p:sp>
        <p:nvSpPr>
          <p:cNvPr id="30723" name="Slide Number Placeholder 5"/>
          <p:cNvSpPr>
            <a:spLocks noGrp="1"/>
          </p:cNvSpPr>
          <p:nvPr>
            <p:ph type="sldNum" sz="quarter" idx="11"/>
          </p:nvPr>
        </p:nvSpPr>
        <p:spPr>
          <a:noFill/>
        </p:spPr>
        <p:txBody>
          <a:bodyPr/>
          <a:lstStyle/>
          <a:p>
            <a:fld id="{AE0F13E3-F44B-41C2-9FCA-ED0C785DAA37}" type="slidenum">
              <a:rPr lang="en-US" smtClean="0"/>
              <a:pPr/>
              <a:t>51</a:t>
            </a:fld>
            <a:endParaRPr lang="en-US" smtClean="0"/>
          </a:p>
        </p:txBody>
      </p:sp>
      <p:cxnSp>
        <p:nvCxnSpPr>
          <p:cNvPr id="9" name="Straight Arrow Connector 8"/>
          <p:cNvCxnSpPr/>
          <p:nvPr/>
        </p:nvCxnSpPr>
        <p:spPr>
          <a:xfrm flipH="1">
            <a:off x="4991100" y="3395906"/>
            <a:ext cx="2362200" cy="990601"/>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10400" y="3026574"/>
            <a:ext cx="1905000" cy="369332"/>
          </a:xfrm>
          <a:prstGeom prst="rect">
            <a:avLst/>
          </a:prstGeom>
          <a:noFill/>
        </p:spPr>
        <p:txBody>
          <a:bodyPr wrap="square" rtlCol="0">
            <a:spAutoFit/>
          </a:bodyPr>
          <a:lstStyle/>
          <a:p>
            <a:r>
              <a:rPr lang="en-US" b="1" i="1" dirty="0" smtClean="0"/>
              <a:t>Bus  (no nodes)</a:t>
            </a:r>
            <a:endParaRPr lang="en-US" b="1" i="1" dirty="0"/>
          </a:p>
        </p:txBody>
      </p:sp>
      <p:pic>
        <p:nvPicPr>
          <p:cNvPr id="2050" name="Picture 2" descr="http://www.technologyuk.net/telecommunications/networks/images/star_bus_topolog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737459"/>
            <a:ext cx="6596191" cy="329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6956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4" y="1047162"/>
            <a:ext cx="5046785" cy="333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4"/>
          <p:cNvSpPr>
            <a:spLocks noGrp="1"/>
          </p:cNvSpPr>
          <p:nvPr>
            <p:ph type="sldNum" sz="quarter" idx="10"/>
          </p:nvPr>
        </p:nvSpPr>
        <p:spPr/>
        <p:txBody>
          <a:bodyPr/>
          <a:lstStyle/>
          <a:p>
            <a:fld id="{2E6F9557-62EA-4048-BFFC-1DF8F0DA5E4D}" type="slidenum">
              <a:rPr lang="en-US" smtClean="0">
                <a:solidFill>
                  <a:srgbClr val="0C626E"/>
                </a:solidFill>
              </a:rPr>
              <a:pPr/>
              <a:t>52</a:t>
            </a:fld>
            <a:endParaRPr lang="en-US" dirty="0">
              <a:solidFill>
                <a:srgbClr val="0C626E"/>
              </a:solidFill>
            </a:endParaRPr>
          </a:p>
        </p:txBody>
      </p:sp>
      <p:sp>
        <p:nvSpPr>
          <p:cNvPr id="784386" name="Rectangle 2"/>
          <p:cNvSpPr>
            <a:spLocks noGrp="1" noChangeArrowheads="1"/>
          </p:cNvSpPr>
          <p:nvPr>
            <p:ph type="title"/>
          </p:nvPr>
        </p:nvSpPr>
        <p:spPr>
          <a:xfrm>
            <a:off x="1409700" y="17585"/>
            <a:ext cx="6781800" cy="1143000"/>
          </a:xfrm>
          <a:noFill/>
          <a:ln/>
        </p:spPr>
        <p:txBody>
          <a:bodyPr>
            <a:normAutofit/>
          </a:bodyPr>
          <a:lstStyle/>
          <a:p>
            <a:r>
              <a:rPr lang="en-US" sz="4000" dirty="0"/>
              <a:t>Network </a:t>
            </a:r>
            <a:r>
              <a:rPr lang="en-US" sz="4000" dirty="0" smtClean="0"/>
              <a:t>topology: Mesh</a:t>
            </a:r>
            <a:endParaRPr lang="en-US" sz="4000" dirty="0"/>
          </a:p>
        </p:txBody>
      </p:sp>
      <p:sp>
        <p:nvSpPr>
          <p:cNvPr id="784387" name="Rectangle 3"/>
          <p:cNvSpPr>
            <a:spLocks noChangeArrowheads="1"/>
          </p:cNvSpPr>
          <p:nvPr/>
        </p:nvSpPr>
        <p:spPr bwMode="auto">
          <a:xfrm>
            <a:off x="800100" y="2362200"/>
            <a:ext cx="8001000" cy="4114800"/>
          </a:xfrm>
          <a:prstGeom prst="rect">
            <a:avLst/>
          </a:prstGeom>
          <a:noFill/>
          <a:ln w="9525">
            <a:noFill/>
            <a:miter lim="800000"/>
            <a:headEnd/>
            <a:tailEnd/>
          </a:ln>
        </p:spPr>
        <p:txBody>
          <a:bodyPr/>
          <a:lstStyle/>
          <a:p>
            <a:pPr marL="342900" indent="-342900">
              <a:spcBef>
                <a:spcPct val="30000"/>
              </a:spcBef>
              <a:buSzPct val="80000"/>
              <a:buFont typeface="Arial" charset="0"/>
              <a:buNone/>
            </a:pPr>
            <a:endParaRPr lang="en-US" sz="3200">
              <a:solidFill>
                <a:schemeClr val="tx1"/>
              </a:solidFill>
            </a:endParaRPr>
          </a:p>
        </p:txBody>
      </p:sp>
      <p:sp>
        <p:nvSpPr>
          <p:cNvPr id="784391" name="Rectangle 7"/>
          <p:cNvSpPr>
            <a:spLocks noChangeArrowheads="1"/>
          </p:cNvSpPr>
          <p:nvPr/>
        </p:nvSpPr>
        <p:spPr bwMode="auto">
          <a:xfrm>
            <a:off x="5486400" y="1047163"/>
            <a:ext cx="3581400" cy="5429838"/>
          </a:xfrm>
          <a:prstGeom prst="rect">
            <a:avLst/>
          </a:prstGeom>
          <a:noFill/>
          <a:ln w="9525" algn="ctr">
            <a:noFill/>
            <a:miter lim="800000"/>
            <a:headEnd/>
            <a:tailEnd/>
          </a:ln>
          <a:effectLst/>
        </p:spPr>
        <p:txBody>
          <a:bodyPr/>
          <a:lstStyle/>
          <a:p>
            <a:pPr>
              <a:spcBef>
                <a:spcPct val="25000"/>
              </a:spcBef>
              <a:buSzPct val="80000"/>
            </a:pPr>
            <a:r>
              <a:rPr lang="en-US" sz="2400" dirty="0" smtClean="0">
                <a:solidFill>
                  <a:schemeClr val="tx1"/>
                </a:solidFill>
              </a:rPr>
              <a:t>Advantages/Disadvantages</a:t>
            </a:r>
          </a:p>
          <a:p>
            <a:pPr marL="342900" indent="-342900">
              <a:spcBef>
                <a:spcPct val="25000"/>
              </a:spcBef>
              <a:buSzPct val="80000"/>
              <a:buFont typeface="Arial" charset="0"/>
              <a:buChar char="•"/>
            </a:pPr>
            <a:r>
              <a:rPr lang="en-US" sz="2000" dirty="0" smtClean="0">
                <a:solidFill>
                  <a:schemeClr val="tx1"/>
                </a:solidFill>
              </a:rPr>
              <a:t>Decentralized</a:t>
            </a:r>
            <a:endParaRPr lang="en-US" sz="2000" dirty="0">
              <a:solidFill>
                <a:schemeClr val="tx1"/>
              </a:solidFill>
            </a:endParaRPr>
          </a:p>
          <a:p>
            <a:pPr marL="342900" indent="-342900">
              <a:spcBef>
                <a:spcPct val="25000"/>
              </a:spcBef>
              <a:buSzPct val="80000"/>
              <a:buFont typeface="Arial" charset="0"/>
              <a:buChar char="•"/>
            </a:pPr>
            <a:r>
              <a:rPr lang="en-US" sz="2000" dirty="0" smtClean="0">
                <a:solidFill>
                  <a:schemeClr val="tx1"/>
                </a:solidFill>
              </a:rPr>
              <a:t>Expensive</a:t>
            </a:r>
            <a:endParaRPr lang="en-US" sz="2000" dirty="0">
              <a:solidFill>
                <a:schemeClr val="tx1"/>
              </a:solidFill>
            </a:endParaRPr>
          </a:p>
          <a:p>
            <a:pPr marL="342900" indent="-342900">
              <a:spcBef>
                <a:spcPct val="25000"/>
              </a:spcBef>
              <a:buSzPct val="80000"/>
              <a:buFont typeface="Arial" charset="0"/>
              <a:buChar char="•"/>
            </a:pPr>
            <a:r>
              <a:rPr lang="en-US" sz="2000" dirty="0">
                <a:solidFill>
                  <a:schemeClr val="tx1"/>
                </a:solidFill>
              </a:rPr>
              <a:t>Reliable and resilient </a:t>
            </a:r>
          </a:p>
          <a:p>
            <a:pPr marL="342900" indent="-342900">
              <a:spcBef>
                <a:spcPct val="25000"/>
              </a:spcBef>
              <a:buSzPct val="80000"/>
              <a:buFont typeface="Arial" charset="0"/>
              <a:buChar char="•"/>
            </a:pPr>
            <a:r>
              <a:rPr lang="en-US" sz="2000" dirty="0">
                <a:solidFill>
                  <a:schemeClr val="tx1"/>
                </a:solidFill>
              </a:rPr>
              <a:t>Network can span large distances </a:t>
            </a:r>
          </a:p>
          <a:p>
            <a:pPr marL="342900" indent="-342900">
              <a:spcBef>
                <a:spcPct val="25000"/>
              </a:spcBef>
              <a:buSzPct val="80000"/>
              <a:buFont typeface="Arial" charset="0"/>
              <a:buChar char="•"/>
            </a:pPr>
            <a:r>
              <a:rPr lang="en-US" sz="2000" dirty="0">
                <a:solidFill>
                  <a:schemeClr val="tx1"/>
                </a:solidFill>
              </a:rPr>
              <a:t>Increase capacity by adding more nodes </a:t>
            </a:r>
          </a:p>
          <a:p>
            <a:pPr marL="342900" indent="-342900">
              <a:spcBef>
                <a:spcPct val="25000"/>
              </a:spcBef>
              <a:buSzPct val="80000"/>
              <a:buFont typeface="Arial" charset="0"/>
              <a:buChar char="•"/>
            </a:pPr>
            <a:r>
              <a:rPr lang="en-US" sz="2000" dirty="0">
                <a:solidFill>
                  <a:schemeClr val="tx1"/>
                </a:solidFill>
              </a:rPr>
              <a:t>Fixed or mobile devices </a:t>
            </a:r>
          </a:p>
        </p:txBody>
      </p:sp>
      <p:pic>
        <p:nvPicPr>
          <p:cNvPr id="2054" name="Picture 6" descr="nwarch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4487647"/>
            <a:ext cx="4146546" cy="226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46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4391">
                                            <p:txEl>
                                              <p:pRg st="0" end="0"/>
                                            </p:txEl>
                                          </p:spTgt>
                                        </p:tgtEl>
                                        <p:attrNameLst>
                                          <p:attrName>style.visibility</p:attrName>
                                        </p:attrNameLst>
                                      </p:cBhvr>
                                      <p:to>
                                        <p:strVal val="visible"/>
                                      </p:to>
                                    </p:set>
                                    <p:animEffect transition="in" filter="fade">
                                      <p:cBhvr>
                                        <p:cTn id="7" dur="500"/>
                                        <p:tgtEl>
                                          <p:spTgt spid="784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4391">
                                            <p:txEl>
                                              <p:pRg st="1" end="1"/>
                                            </p:txEl>
                                          </p:spTgt>
                                        </p:tgtEl>
                                        <p:attrNameLst>
                                          <p:attrName>style.visibility</p:attrName>
                                        </p:attrNameLst>
                                      </p:cBhvr>
                                      <p:to>
                                        <p:strVal val="visible"/>
                                      </p:to>
                                    </p:set>
                                    <p:animEffect transition="in" filter="fade">
                                      <p:cBhvr>
                                        <p:cTn id="12" dur="500"/>
                                        <p:tgtEl>
                                          <p:spTgt spid="784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4391">
                                            <p:txEl>
                                              <p:pRg st="2" end="2"/>
                                            </p:txEl>
                                          </p:spTgt>
                                        </p:tgtEl>
                                        <p:attrNameLst>
                                          <p:attrName>style.visibility</p:attrName>
                                        </p:attrNameLst>
                                      </p:cBhvr>
                                      <p:to>
                                        <p:strVal val="visible"/>
                                      </p:to>
                                    </p:set>
                                    <p:animEffect transition="in" filter="fade">
                                      <p:cBhvr>
                                        <p:cTn id="17" dur="500"/>
                                        <p:tgtEl>
                                          <p:spTgt spid="784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4391">
                                            <p:txEl>
                                              <p:pRg st="3" end="3"/>
                                            </p:txEl>
                                          </p:spTgt>
                                        </p:tgtEl>
                                        <p:attrNameLst>
                                          <p:attrName>style.visibility</p:attrName>
                                        </p:attrNameLst>
                                      </p:cBhvr>
                                      <p:to>
                                        <p:strVal val="visible"/>
                                      </p:to>
                                    </p:set>
                                    <p:animEffect transition="in" filter="fade">
                                      <p:cBhvr>
                                        <p:cTn id="22" dur="500"/>
                                        <p:tgtEl>
                                          <p:spTgt spid="784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4391">
                                            <p:txEl>
                                              <p:pRg st="4" end="4"/>
                                            </p:txEl>
                                          </p:spTgt>
                                        </p:tgtEl>
                                        <p:attrNameLst>
                                          <p:attrName>style.visibility</p:attrName>
                                        </p:attrNameLst>
                                      </p:cBhvr>
                                      <p:to>
                                        <p:strVal val="visible"/>
                                      </p:to>
                                    </p:set>
                                    <p:animEffect transition="in" filter="fade">
                                      <p:cBhvr>
                                        <p:cTn id="27" dur="500"/>
                                        <p:tgtEl>
                                          <p:spTgt spid="784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4391">
                                            <p:txEl>
                                              <p:pRg st="5" end="5"/>
                                            </p:txEl>
                                          </p:spTgt>
                                        </p:tgtEl>
                                        <p:attrNameLst>
                                          <p:attrName>style.visibility</p:attrName>
                                        </p:attrNameLst>
                                      </p:cBhvr>
                                      <p:to>
                                        <p:strVal val="visible"/>
                                      </p:to>
                                    </p:set>
                                    <p:animEffect transition="in" filter="fade">
                                      <p:cBhvr>
                                        <p:cTn id="32" dur="500"/>
                                        <p:tgtEl>
                                          <p:spTgt spid="7843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84391">
                                            <p:txEl>
                                              <p:pRg st="6" end="6"/>
                                            </p:txEl>
                                          </p:spTgt>
                                        </p:tgtEl>
                                        <p:attrNameLst>
                                          <p:attrName>style.visibility</p:attrName>
                                        </p:attrNameLst>
                                      </p:cBhvr>
                                      <p:to>
                                        <p:strVal val="visible"/>
                                      </p:to>
                                    </p:set>
                                    <p:animEffect transition="in" filter="fade">
                                      <p:cBhvr>
                                        <p:cTn id="37" dur="500"/>
                                        <p:tgtEl>
                                          <p:spTgt spid="7843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erarchcircles.jpg"/>
          <p:cNvPicPr>
            <a:picLocks noChangeAspect="1"/>
          </p:cNvPicPr>
          <p:nvPr/>
        </p:nvPicPr>
        <p:blipFill>
          <a:blip r:embed="rId3" cstate="print"/>
          <a:stretch>
            <a:fillRect/>
          </a:stretch>
        </p:blipFill>
        <p:spPr>
          <a:xfrm>
            <a:off x="5943600" y="0"/>
            <a:ext cx="3288323" cy="2514599"/>
          </a:xfrm>
          <a:prstGeom prst="rect">
            <a:avLst/>
          </a:prstGeom>
        </p:spPr>
      </p:pic>
      <p:sp>
        <p:nvSpPr>
          <p:cNvPr id="21507" name="Rectangle 3"/>
          <p:cNvSpPr>
            <a:spLocks noGrp="1" noChangeArrowheads="1"/>
          </p:cNvSpPr>
          <p:nvPr>
            <p:ph idx="1"/>
          </p:nvPr>
        </p:nvSpPr>
        <p:spPr>
          <a:xfrm>
            <a:off x="0" y="1447800"/>
            <a:ext cx="7010400" cy="5257800"/>
          </a:xfrm>
        </p:spPr>
        <p:txBody>
          <a:bodyPr>
            <a:normAutofit fontScale="70000" lnSpcReduction="20000"/>
          </a:bodyPr>
          <a:lstStyle/>
          <a:p>
            <a:r>
              <a:rPr lang="en-US" dirty="0"/>
              <a:t>The </a:t>
            </a:r>
            <a:r>
              <a:rPr lang="en-US" b="1" dirty="0"/>
              <a:t>backbone network</a:t>
            </a:r>
            <a:r>
              <a:rPr lang="en-US" dirty="0"/>
              <a:t> is an important architectural element for building </a:t>
            </a:r>
            <a:r>
              <a:rPr lang="en-US" dirty="0" smtClean="0"/>
              <a:t>enterprise </a:t>
            </a:r>
            <a:r>
              <a:rPr lang="en-US" b="1" dirty="0" smtClean="0"/>
              <a:t>networks</a:t>
            </a:r>
            <a:r>
              <a:rPr lang="en-US" dirty="0"/>
              <a:t>. </a:t>
            </a:r>
            <a:endParaRPr lang="en-US" dirty="0" smtClean="0"/>
          </a:p>
          <a:p>
            <a:r>
              <a:rPr lang="en-US" dirty="0" smtClean="0"/>
              <a:t>It </a:t>
            </a:r>
            <a:r>
              <a:rPr lang="en-US" dirty="0"/>
              <a:t>provides a path for the exchange of information between different LANs or subnetworks. </a:t>
            </a:r>
            <a:endParaRPr lang="en-US" dirty="0" smtClean="0"/>
          </a:p>
          <a:p>
            <a:r>
              <a:rPr lang="en-US" dirty="0"/>
              <a:t>A </a:t>
            </a:r>
            <a:r>
              <a:rPr lang="en-US" b="1" dirty="0"/>
              <a:t>backbone</a:t>
            </a:r>
            <a:r>
              <a:rPr lang="en-US" dirty="0"/>
              <a:t> can tie together diverse </a:t>
            </a:r>
            <a:r>
              <a:rPr lang="en-US" b="1" dirty="0"/>
              <a:t>networks</a:t>
            </a:r>
            <a:r>
              <a:rPr lang="en-US" dirty="0"/>
              <a:t> in the same building and/or different buildings and campus environments, or over wide areas</a:t>
            </a:r>
            <a:r>
              <a:rPr lang="en-US" dirty="0" smtClean="0"/>
              <a:t>.</a:t>
            </a:r>
          </a:p>
          <a:p>
            <a:pPr eaLnBrk="1" hangingPunct="1"/>
            <a:r>
              <a:rPr lang="en-US" dirty="0" smtClean="0"/>
              <a:t>It is mostly cabling connecting hubs, switches, routers</a:t>
            </a:r>
          </a:p>
          <a:p>
            <a:pPr eaLnBrk="1" hangingPunct="1"/>
            <a:r>
              <a:rPr lang="en-US" dirty="0" smtClean="0"/>
              <a:t>There is significantly more throughput - “bigger pipes”</a:t>
            </a:r>
          </a:p>
          <a:p>
            <a:pPr eaLnBrk="1" hangingPunct="1"/>
            <a:r>
              <a:rPr lang="en-US" dirty="0" smtClean="0"/>
              <a:t>Large organizations usually have</a:t>
            </a:r>
          </a:p>
          <a:p>
            <a:pPr lvl="1" eaLnBrk="1" hangingPunct="1"/>
            <a:r>
              <a:rPr lang="en-US" sz="3000" b="1" dirty="0" smtClean="0">
                <a:solidFill>
                  <a:srgbClr val="00B050"/>
                </a:solidFill>
              </a:rPr>
              <a:t>Fiber-optic backbone</a:t>
            </a:r>
          </a:p>
          <a:p>
            <a:pPr lvl="1" eaLnBrk="1" hangingPunct="1"/>
            <a:r>
              <a:rPr lang="en-US" dirty="0" smtClean="0"/>
              <a:t>Cat 5e or better for hubs, switches</a:t>
            </a:r>
          </a:p>
          <a:p>
            <a:pPr eaLnBrk="1" hangingPunct="1"/>
            <a:r>
              <a:rPr lang="en-US" dirty="0" smtClean="0"/>
              <a:t>Enterprise-wide network backbones </a:t>
            </a:r>
          </a:p>
          <a:p>
            <a:pPr lvl="1" eaLnBrk="1" hangingPunct="1"/>
            <a:r>
              <a:rPr lang="en-US" dirty="0" smtClean="0"/>
              <a:t>Complex, difficult to plan</a:t>
            </a:r>
          </a:p>
          <a:p>
            <a:pPr lvl="1" eaLnBrk="1" hangingPunct="1"/>
            <a:r>
              <a:rPr lang="en-US" dirty="0" smtClean="0"/>
              <a:t>Affect the Entire organization</a:t>
            </a:r>
          </a:p>
          <a:p>
            <a:pPr lvl="1" eaLnBrk="1" hangingPunct="1"/>
            <a:r>
              <a:rPr lang="en-US" dirty="0" smtClean="0"/>
              <a:t>Are a significant building block</a:t>
            </a:r>
          </a:p>
        </p:txBody>
      </p:sp>
      <p:sp>
        <p:nvSpPr>
          <p:cNvPr id="21509" name="Slide Number Placeholder 4"/>
          <p:cNvSpPr>
            <a:spLocks noGrp="1"/>
          </p:cNvSpPr>
          <p:nvPr>
            <p:ph type="sldNum" sz="quarter" idx="12"/>
          </p:nvPr>
        </p:nvSpPr>
        <p:spPr>
          <a:noFill/>
        </p:spPr>
        <p:txBody>
          <a:bodyPr/>
          <a:lstStyle/>
          <a:p>
            <a:pPr marL="342900" indent="-342900"/>
            <a:fld id="{92A42A41-13D0-4E74-9433-BD36E60D083E}" type="slidenum">
              <a:rPr lang="en-US"/>
              <a:pPr marL="342900" indent="-342900"/>
              <a:t>53</a:t>
            </a:fld>
            <a:endParaRPr lang="en-US"/>
          </a:p>
        </p:txBody>
      </p:sp>
      <p:sp>
        <p:nvSpPr>
          <p:cNvPr id="21506" name="Rectangle 2"/>
          <p:cNvSpPr>
            <a:spLocks noGrp="1" noChangeArrowheads="1"/>
          </p:cNvSpPr>
          <p:nvPr>
            <p:ph type="title"/>
          </p:nvPr>
        </p:nvSpPr>
        <p:spPr>
          <a:xfrm>
            <a:off x="-381000" y="228600"/>
            <a:ext cx="8229600" cy="1143000"/>
          </a:xfrm>
        </p:spPr>
        <p:txBody>
          <a:bodyPr/>
          <a:lstStyle/>
          <a:p>
            <a:pPr eaLnBrk="1" hangingPunct="1"/>
            <a:r>
              <a:rPr lang="en-US" dirty="0" smtClean="0"/>
              <a:t>Backbone Networks</a:t>
            </a:r>
          </a:p>
        </p:txBody>
      </p:sp>
    </p:spTree>
    <p:extLst>
      <p:ext uri="{BB962C8B-B14F-4D97-AF65-F5344CB8AC3E}">
        <p14:creationId xmlns:p14="http://schemas.microsoft.com/office/powerpoint/2010/main" val="406625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fade">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fade">
                                      <p:cBhvr>
                                        <p:cTn id="12" dur="500"/>
                                        <p:tgtEl>
                                          <p:spTgt spid="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fade">
                                      <p:cBhvr>
                                        <p:cTn id="17" dur="500"/>
                                        <p:tgtEl>
                                          <p:spTgt spid="21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fade">
                                      <p:cBhvr>
                                        <p:cTn id="22" dur="500"/>
                                        <p:tgtEl>
                                          <p:spTgt spid="21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07">
                                            <p:txEl>
                                              <p:pRg st="4" end="4"/>
                                            </p:txEl>
                                          </p:spTgt>
                                        </p:tgtEl>
                                        <p:attrNameLst>
                                          <p:attrName>style.visibility</p:attrName>
                                        </p:attrNameLst>
                                      </p:cBhvr>
                                      <p:to>
                                        <p:strVal val="visible"/>
                                      </p:to>
                                    </p:set>
                                    <p:animEffect transition="in" filter="fade">
                                      <p:cBhvr>
                                        <p:cTn id="27" dur="500"/>
                                        <p:tgtEl>
                                          <p:spTgt spid="215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07">
                                            <p:txEl>
                                              <p:pRg st="5" end="5"/>
                                            </p:txEl>
                                          </p:spTgt>
                                        </p:tgtEl>
                                        <p:attrNameLst>
                                          <p:attrName>style.visibility</p:attrName>
                                        </p:attrNameLst>
                                      </p:cBhvr>
                                      <p:to>
                                        <p:strVal val="visible"/>
                                      </p:to>
                                    </p:set>
                                    <p:animEffect transition="in" filter="fade">
                                      <p:cBhvr>
                                        <p:cTn id="32" dur="500"/>
                                        <p:tgtEl>
                                          <p:spTgt spid="21507">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1507">
                                            <p:txEl>
                                              <p:pRg st="6" end="6"/>
                                            </p:txEl>
                                          </p:spTgt>
                                        </p:tgtEl>
                                        <p:attrNameLst>
                                          <p:attrName>style.visibility</p:attrName>
                                        </p:attrNameLst>
                                      </p:cBhvr>
                                      <p:to>
                                        <p:strVal val="visible"/>
                                      </p:to>
                                    </p:set>
                                    <p:animEffect transition="in" filter="fade">
                                      <p:cBhvr>
                                        <p:cTn id="35" dur="500"/>
                                        <p:tgtEl>
                                          <p:spTgt spid="21507">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1507">
                                            <p:txEl>
                                              <p:pRg st="7" end="7"/>
                                            </p:txEl>
                                          </p:spTgt>
                                        </p:tgtEl>
                                        <p:attrNameLst>
                                          <p:attrName>style.visibility</p:attrName>
                                        </p:attrNameLst>
                                      </p:cBhvr>
                                      <p:to>
                                        <p:strVal val="visible"/>
                                      </p:to>
                                    </p:set>
                                    <p:animEffect transition="in" filter="fade">
                                      <p:cBhvr>
                                        <p:cTn id="38" dur="500"/>
                                        <p:tgtEl>
                                          <p:spTgt spid="21507">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507">
                                            <p:txEl>
                                              <p:pRg st="8" end="8"/>
                                            </p:txEl>
                                          </p:spTgt>
                                        </p:tgtEl>
                                        <p:attrNameLst>
                                          <p:attrName>style.visibility</p:attrName>
                                        </p:attrNameLst>
                                      </p:cBhvr>
                                      <p:to>
                                        <p:strVal val="visible"/>
                                      </p:to>
                                    </p:set>
                                    <p:animEffect transition="in" filter="fade">
                                      <p:cBhvr>
                                        <p:cTn id="43" dur="500"/>
                                        <p:tgtEl>
                                          <p:spTgt spid="21507">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1507">
                                            <p:txEl>
                                              <p:pRg st="9" end="9"/>
                                            </p:txEl>
                                          </p:spTgt>
                                        </p:tgtEl>
                                        <p:attrNameLst>
                                          <p:attrName>style.visibility</p:attrName>
                                        </p:attrNameLst>
                                      </p:cBhvr>
                                      <p:to>
                                        <p:strVal val="visible"/>
                                      </p:to>
                                    </p:set>
                                    <p:animEffect transition="in" filter="fade">
                                      <p:cBhvr>
                                        <p:cTn id="46" dur="500"/>
                                        <p:tgtEl>
                                          <p:spTgt spid="21507">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1507">
                                            <p:txEl>
                                              <p:pRg st="10" end="10"/>
                                            </p:txEl>
                                          </p:spTgt>
                                        </p:tgtEl>
                                        <p:attrNameLst>
                                          <p:attrName>style.visibility</p:attrName>
                                        </p:attrNameLst>
                                      </p:cBhvr>
                                      <p:to>
                                        <p:strVal val="visible"/>
                                      </p:to>
                                    </p:set>
                                    <p:animEffect transition="in" filter="fade">
                                      <p:cBhvr>
                                        <p:cTn id="49" dur="500"/>
                                        <p:tgtEl>
                                          <p:spTgt spid="21507">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1507">
                                            <p:txEl>
                                              <p:pRg st="11" end="11"/>
                                            </p:txEl>
                                          </p:spTgt>
                                        </p:tgtEl>
                                        <p:attrNameLst>
                                          <p:attrName>style.visibility</p:attrName>
                                        </p:attrNameLst>
                                      </p:cBhvr>
                                      <p:to>
                                        <p:strVal val="visible"/>
                                      </p:to>
                                    </p:set>
                                    <p:animEffect transition="in" filter="fade">
                                      <p:cBhvr>
                                        <p:cTn id="52" dur="500"/>
                                        <p:tgtEl>
                                          <p:spTgt spid="2150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Grp="1" noRot="1" noChangeArrowheads="1"/>
          </p:cNvSpPr>
          <p:nvPr>
            <p:ph type="title"/>
          </p:nvPr>
        </p:nvSpPr>
        <p:spPr>
          <a:xfrm>
            <a:off x="533400" y="-304800"/>
            <a:ext cx="8229600" cy="1143000"/>
          </a:xfrm>
        </p:spPr>
        <p:txBody>
          <a:bodyPr/>
          <a:lstStyle/>
          <a:p>
            <a:pPr eaLnBrk="1" hangingPunct="1">
              <a:defRPr/>
            </a:pPr>
            <a:r>
              <a:rPr lang="en-US" dirty="0" smtClean="0"/>
              <a:t>Collapsed Core Backbone Network</a:t>
            </a:r>
          </a:p>
        </p:txBody>
      </p:sp>
      <p:sp>
        <p:nvSpPr>
          <p:cNvPr id="33795" name="Slide Number Placeholder 5"/>
          <p:cNvSpPr>
            <a:spLocks noGrp="1"/>
          </p:cNvSpPr>
          <p:nvPr>
            <p:ph type="sldNum" sz="quarter" idx="11"/>
          </p:nvPr>
        </p:nvSpPr>
        <p:spPr>
          <a:noFill/>
        </p:spPr>
        <p:txBody>
          <a:bodyPr/>
          <a:lstStyle/>
          <a:p>
            <a:fld id="{FE849F44-284D-49A7-93DD-ED416A142B7B}" type="slidenum">
              <a:rPr lang="en-US" smtClean="0"/>
              <a:pPr/>
              <a:t>54</a:t>
            </a:fld>
            <a:endParaRPr lang="en-US" smtClean="0"/>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616116"/>
            <a:ext cx="5943600" cy="4114800"/>
          </a:xfrm>
          <a:prstGeom prst="rect">
            <a:avLst/>
          </a:prstGeom>
          <a:noFill/>
          <a:ln>
            <a:noFill/>
          </a:ln>
        </p:spPr>
      </p:pic>
      <p:sp>
        <p:nvSpPr>
          <p:cNvPr id="6" name="TextBox 5"/>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
        <p:nvSpPr>
          <p:cNvPr id="2" name="TextBox 1"/>
          <p:cNvSpPr txBox="1"/>
          <p:nvPr/>
        </p:nvSpPr>
        <p:spPr>
          <a:xfrm>
            <a:off x="6019800" y="3426023"/>
            <a:ext cx="2209800" cy="307777"/>
          </a:xfrm>
          <a:prstGeom prst="rect">
            <a:avLst/>
          </a:prstGeom>
          <a:noFill/>
        </p:spPr>
        <p:txBody>
          <a:bodyPr wrap="square" rtlCol="0">
            <a:spAutoFit/>
          </a:bodyPr>
          <a:lstStyle/>
          <a:p>
            <a:r>
              <a:rPr lang="en-US" sz="1400" dirty="0" smtClean="0"/>
              <a:t>Enterprise Edge</a:t>
            </a:r>
            <a:endParaRPr lang="en-US" sz="1400" dirty="0"/>
          </a:p>
        </p:txBody>
      </p:sp>
      <p:sp>
        <p:nvSpPr>
          <p:cNvPr id="272388" name="Rectangle 4"/>
          <p:cNvSpPr>
            <a:spLocks noGrp="1" noChangeArrowheads="1"/>
          </p:cNvSpPr>
          <p:nvPr>
            <p:ph type="body" sz="half" idx="1"/>
          </p:nvPr>
        </p:nvSpPr>
        <p:spPr>
          <a:xfrm>
            <a:off x="533400" y="533400"/>
            <a:ext cx="7924800" cy="2514600"/>
          </a:xfrm>
        </p:spPr>
        <p:txBody>
          <a:bodyPr>
            <a:normAutofit/>
          </a:bodyPr>
          <a:lstStyle/>
          <a:p>
            <a:pPr eaLnBrk="1" hangingPunct="1">
              <a:lnSpc>
                <a:spcPct val="90000"/>
              </a:lnSpc>
              <a:buClr>
                <a:schemeClr val="accent1"/>
              </a:buClr>
              <a:defRPr/>
            </a:pPr>
            <a:r>
              <a:rPr lang="en-US" sz="2000" b="1" dirty="0" smtClean="0"/>
              <a:t>Collapsed</a:t>
            </a:r>
            <a:r>
              <a:rPr lang="en-US" sz="2000" dirty="0" smtClean="0"/>
              <a:t> ::= divide a single collision domain into multiple ones</a:t>
            </a:r>
          </a:p>
          <a:p>
            <a:pPr eaLnBrk="1" hangingPunct="1">
              <a:lnSpc>
                <a:spcPct val="90000"/>
              </a:lnSpc>
              <a:buClr>
                <a:schemeClr val="accent1"/>
              </a:buClr>
              <a:defRPr/>
            </a:pPr>
            <a:r>
              <a:rPr lang="en-US" sz="2000" dirty="0" smtClean="0"/>
              <a:t>Uses a router or switch as the single central connection point for multiple sub networks</a:t>
            </a:r>
          </a:p>
          <a:p>
            <a:pPr eaLnBrk="1" hangingPunct="1">
              <a:lnSpc>
                <a:spcPct val="90000"/>
              </a:lnSpc>
              <a:buClr>
                <a:schemeClr val="accent1"/>
              </a:buClr>
              <a:defRPr/>
            </a:pPr>
            <a:r>
              <a:rPr lang="en-US" sz="2000" dirty="0" smtClean="0"/>
              <a:t>ease </a:t>
            </a:r>
            <a:r>
              <a:rPr lang="en-US" sz="2000" dirty="0"/>
              <a:t>of management since the backbone is in a single location and in a single </a:t>
            </a:r>
            <a:r>
              <a:rPr lang="en-US" sz="2000" dirty="0" smtClean="0"/>
              <a:t>box</a:t>
            </a:r>
            <a:endParaRPr lang="en-US" sz="2000" dirty="0"/>
          </a:p>
          <a:p>
            <a:r>
              <a:rPr lang="en-US" sz="2000" dirty="0"/>
              <a:t>since the backbone </a:t>
            </a:r>
            <a:r>
              <a:rPr lang="en-US" sz="2000" dirty="0" smtClean="0"/>
              <a:t>essentially  uses internal </a:t>
            </a:r>
            <a:r>
              <a:rPr lang="en-US" sz="2000" dirty="0"/>
              <a:t>switching matrix of the box, proprietary, high performance technology can be used.</a:t>
            </a:r>
          </a:p>
          <a:p>
            <a:pPr eaLnBrk="1" hangingPunct="1">
              <a:lnSpc>
                <a:spcPct val="90000"/>
              </a:lnSpc>
              <a:buClr>
                <a:schemeClr val="accent1"/>
              </a:buClr>
              <a:defRPr/>
            </a:pPr>
            <a:endParaRPr lang="en-US" sz="2000" dirty="0" smtClean="0"/>
          </a:p>
          <a:p>
            <a:pPr eaLnBrk="1" hangingPunct="1">
              <a:lnSpc>
                <a:spcPct val="90000"/>
              </a:lnSpc>
              <a:buClr>
                <a:schemeClr val="accent1"/>
              </a:buClr>
              <a:defRPr/>
            </a:pPr>
            <a:endParaRPr lang="en-US" sz="2000" dirty="0" smtClean="0"/>
          </a:p>
          <a:p>
            <a:pPr eaLnBrk="1" hangingPunct="1">
              <a:lnSpc>
                <a:spcPct val="90000"/>
              </a:lnSpc>
              <a:buClr>
                <a:schemeClr val="accent1"/>
              </a:buClr>
              <a:defRPr/>
            </a:pPr>
            <a:endParaRPr lang="en-US" sz="2000" dirty="0" smtClean="0"/>
          </a:p>
        </p:txBody>
      </p:sp>
    </p:spTree>
    <p:extLst>
      <p:ext uri="{BB962C8B-B14F-4D97-AF65-F5344CB8AC3E}">
        <p14:creationId xmlns:p14="http://schemas.microsoft.com/office/powerpoint/2010/main" val="418152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388">
                                            <p:txEl>
                                              <p:pRg st="0" end="0"/>
                                            </p:txEl>
                                          </p:spTgt>
                                        </p:tgtEl>
                                        <p:attrNameLst>
                                          <p:attrName>style.visibility</p:attrName>
                                        </p:attrNameLst>
                                      </p:cBhvr>
                                      <p:to>
                                        <p:strVal val="visible"/>
                                      </p:to>
                                    </p:set>
                                    <p:animEffect transition="in" filter="fade">
                                      <p:cBhvr>
                                        <p:cTn id="7" dur="500"/>
                                        <p:tgtEl>
                                          <p:spTgt spid="2723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388">
                                            <p:txEl>
                                              <p:pRg st="1" end="1"/>
                                            </p:txEl>
                                          </p:spTgt>
                                        </p:tgtEl>
                                        <p:attrNameLst>
                                          <p:attrName>style.visibility</p:attrName>
                                        </p:attrNameLst>
                                      </p:cBhvr>
                                      <p:to>
                                        <p:strVal val="visible"/>
                                      </p:to>
                                    </p:set>
                                    <p:animEffect transition="in" filter="fade">
                                      <p:cBhvr>
                                        <p:cTn id="12" dur="500"/>
                                        <p:tgtEl>
                                          <p:spTgt spid="2723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388">
                                            <p:txEl>
                                              <p:pRg st="2" end="2"/>
                                            </p:txEl>
                                          </p:spTgt>
                                        </p:tgtEl>
                                        <p:attrNameLst>
                                          <p:attrName>style.visibility</p:attrName>
                                        </p:attrNameLst>
                                      </p:cBhvr>
                                      <p:to>
                                        <p:strVal val="visible"/>
                                      </p:to>
                                    </p:set>
                                    <p:animEffect transition="in" filter="fade">
                                      <p:cBhvr>
                                        <p:cTn id="17" dur="500"/>
                                        <p:tgtEl>
                                          <p:spTgt spid="2723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388">
                                            <p:txEl>
                                              <p:pRg st="3" end="3"/>
                                            </p:txEl>
                                          </p:spTgt>
                                        </p:tgtEl>
                                        <p:attrNameLst>
                                          <p:attrName>style.visibility</p:attrName>
                                        </p:attrNameLst>
                                      </p:cBhvr>
                                      <p:to>
                                        <p:strVal val="visible"/>
                                      </p:to>
                                    </p:set>
                                    <p:animEffect transition="in" filter="fade">
                                      <p:cBhvr>
                                        <p:cTn id="22" dur="500"/>
                                        <p:tgtEl>
                                          <p:spTgt spid="27238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Intranet Server Farm</a:t>
            </a:r>
            <a:endParaRPr lang="en-US" dirty="0"/>
          </a:p>
        </p:txBody>
      </p:sp>
      <p:sp>
        <p:nvSpPr>
          <p:cNvPr id="6" name="Slide Number Placeholder 5"/>
          <p:cNvSpPr>
            <a:spLocks noGrp="1"/>
          </p:cNvSpPr>
          <p:nvPr>
            <p:ph type="sldNum" sz="quarter" idx="12"/>
          </p:nvPr>
        </p:nvSpPr>
        <p:spPr/>
        <p:txBody>
          <a:bodyPr/>
          <a:lstStyle/>
          <a:p>
            <a:pPr>
              <a:defRPr/>
            </a:pPr>
            <a:fld id="{C8F6649E-F3F5-4EBA-9C79-9CDE460DBE13}" type="slidenum">
              <a:rPr lang="en-US" smtClean="0"/>
              <a:pPr>
                <a:defRPr/>
              </a:pPr>
              <a:t>55</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6705600" cy="497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Tree>
    <p:extLst>
      <p:ext uri="{BB962C8B-B14F-4D97-AF65-F5344CB8AC3E}">
        <p14:creationId xmlns:p14="http://schemas.microsoft.com/office/powerpoint/2010/main" val="3711093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0" y="235383"/>
            <a:ext cx="3352800" cy="944562"/>
          </a:xfrm>
        </p:spPr>
        <p:txBody>
          <a:bodyPr>
            <a:normAutofit fontScale="90000"/>
          </a:bodyPr>
          <a:lstStyle/>
          <a:p>
            <a:r>
              <a:rPr lang="en-US" dirty="0" smtClean="0"/>
              <a:t>Enterprise Architecture</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56</a:t>
            </a:fld>
            <a:endParaRPr lang="en-US" dirty="0"/>
          </a:p>
        </p:txBody>
      </p:sp>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538" y="1179512"/>
            <a:ext cx="8015352" cy="529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8" name="TextBox 7"/>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Tree>
    <p:extLst>
      <p:ext uri="{BB962C8B-B14F-4D97-AF65-F5344CB8AC3E}">
        <p14:creationId xmlns:p14="http://schemas.microsoft.com/office/powerpoint/2010/main" val="42428723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2286001"/>
            <a:ext cx="8229600" cy="1524000"/>
          </a:xfrm>
        </p:spPr>
        <p:txBody>
          <a:bodyPr>
            <a:normAutofit lnSpcReduction="10000"/>
          </a:bodyPr>
          <a:lstStyle/>
          <a:p>
            <a:pPr marL="0" indent="0">
              <a:buNone/>
            </a:pPr>
            <a:r>
              <a:rPr lang="en-US" dirty="0"/>
              <a:t>Do we have a universal standard for </a:t>
            </a:r>
            <a:r>
              <a:rPr lang="en-US" dirty="0">
                <a:solidFill>
                  <a:srgbClr val="800000"/>
                </a:solidFill>
              </a:rPr>
              <a:t>communication </a:t>
            </a:r>
            <a:r>
              <a:rPr lang="en-US" dirty="0"/>
              <a:t>at the lower layers of the model </a:t>
            </a:r>
            <a:r>
              <a:rPr lang="en-US" dirty="0" smtClean="0"/>
              <a:t>inside </a:t>
            </a:r>
            <a:r>
              <a:rPr lang="en-US" dirty="0"/>
              <a:t>the enterprise?</a:t>
            </a:r>
          </a:p>
        </p:txBody>
      </p:sp>
      <p:sp>
        <p:nvSpPr>
          <p:cNvPr id="4" name="Slide Number Placeholder 3"/>
          <p:cNvSpPr>
            <a:spLocks noGrp="1"/>
          </p:cNvSpPr>
          <p:nvPr>
            <p:ph type="sldNum" sz="quarter" idx="12"/>
          </p:nvPr>
        </p:nvSpPr>
        <p:spPr/>
        <p:txBody>
          <a:bodyPr/>
          <a:lstStyle/>
          <a:p>
            <a:fld id="{904EE2AA-B616-4104-BCDB-C0AAC4681B0E}" type="slidenum">
              <a:rPr lang="en-US" smtClean="0"/>
              <a:pPr/>
              <a:t>57</a:t>
            </a:fld>
            <a:endParaRPr lang="en-US"/>
          </a:p>
        </p:txBody>
      </p:sp>
      <p:sp>
        <p:nvSpPr>
          <p:cNvPr id="7" name="Rectangle 6"/>
          <p:cNvSpPr/>
          <p:nvPr/>
        </p:nvSpPr>
        <p:spPr>
          <a:xfrm>
            <a:off x="1143000" y="0"/>
            <a:ext cx="6553200" cy="2438400"/>
          </a:xfrm>
          <a:prstGeom prst="rect">
            <a:avLst/>
          </a:prstGeom>
          <a:ln w="34925">
            <a:solidFill>
              <a:srgbClr val="FFFFFF"/>
            </a:solidFill>
          </a:ln>
          <a:effectLst>
            <a:outerShdw blurRad="317500" dir="2700000" algn="ctr">
              <a:srgbClr val="000000">
                <a:alpha val="43000"/>
              </a:srgbClr>
            </a:outerShdw>
          </a:effectLst>
          <a:scene3d>
            <a:camera prst="isometricOffAxis2Top"/>
            <a:lightRig rig="threePt" dir="t">
              <a:rot lat="0" lon="0" rev="0"/>
            </a:lightRig>
          </a:scene3d>
          <a:sp3d extrusionH="38100" prstMaterial="metal">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bg1"/>
                </a:solidFill>
                <a:effectLst>
                  <a:outerShdw blurRad="38100" dist="38100" dir="2700000" algn="tl">
                    <a:srgbClr val="000000">
                      <a:alpha val="43137"/>
                    </a:srgbClr>
                  </a:outerShdw>
                </a:effectLst>
              </a:rPr>
              <a:t>Network Access Layer</a:t>
            </a:r>
          </a:p>
          <a:p>
            <a:pPr algn="ctr"/>
            <a:endParaRPr lang="en-US" sz="2000" dirty="0">
              <a:solidFill>
                <a:schemeClr val="bg1"/>
              </a:solidFill>
              <a:effectLst>
                <a:outerShdw blurRad="38100" dist="38100" dir="2700000" algn="tl">
                  <a:srgbClr val="000000">
                    <a:alpha val="43137"/>
                  </a:srgbClr>
                </a:outerShdw>
              </a:effectLst>
            </a:endParaRPr>
          </a:p>
          <a:p>
            <a:pPr algn="ctr"/>
            <a:r>
              <a:rPr lang="en-US" sz="2800" dirty="0" smtClean="0">
                <a:solidFill>
                  <a:schemeClr val="bg1"/>
                </a:solidFill>
                <a:effectLst>
                  <a:outerShdw blurRad="38100" dist="38100" dir="2700000" algn="tl">
                    <a:srgbClr val="000000">
                      <a:alpha val="43137"/>
                    </a:srgbClr>
                  </a:outerShdw>
                </a:effectLst>
              </a:rPr>
              <a:t>Ethernet  DSL  ISDN   FDDI   PPP</a:t>
            </a:r>
            <a:endParaRPr lang="en-US" sz="2800" dirty="0">
              <a:solidFill>
                <a:schemeClr val="bg1"/>
              </a:solidFill>
              <a:effectLst>
                <a:outerShdw blurRad="38100" dist="38100" dir="2700000" algn="tl">
                  <a:srgbClr val="000000">
                    <a:alpha val="43137"/>
                  </a:srgbClr>
                </a:outerShdw>
              </a:effectLst>
            </a:endParaRPr>
          </a:p>
        </p:txBody>
      </p:sp>
      <p:sp>
        <p:nvSpPr>
          <p:cNvPr id="8" name="Subtitle 3"/>
          <p:cNvSpPr txBox="1">
            <a:spLocks/>
          </p:cNvSpPr>
          <p:nvPr/>
        </p:nvSpPr>
        <p:spPr>
          <a:xfrm>
            <a:off x="1371600" y="4191000"/>
            <a:ext cx="66294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b="1" dirty="0" smtClean="0">
                <a:solidFill>
                  <a:srgbClr val="800000"/>
                </a:solidFill>
              </a:rPr>
              <a:t>Ethernet</a:t>
            </a:r>
            <a:r>
              <a:rPr lang="en-US" dirty="0" smtClean="0">
                <a:solidFill>
                  <a:srgbClr val="800000"/>
                </a:solidFill>
              </a:rPr>
              <a:t> is pretty much the only standard in use today</a:t>
            </a:r>
            <a:endParaRPr lang="en-US" dirty="0">
              <a:solidFill>
                <a:srgbClr val="800000"/>
              </a:solidFill>
            </a:endParaRPr>
          </a:p>
        </p:txBody>
      </p:sp>
    </p:spTree>
    <p:extLst>
      <p:ext uri="{BB962C8B-B14F-4D97-AF65-F5344CB8AC3E}">
        <p14:creationId xmlns:p14="http://schemas.microsoft.com/office/powerpoint/2010/main" val="423822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ctrTitle"/>
          </p:nvPr>
        </p:nvSpPr>
        <p:spPr>
          <a:xfrm>
            <a:off x="609600" y="1295400"/>
            <a:ext cx="8001000" cy="2209800"/>
          </a:xfrm>
        </p:spPr>
        <p:txBody>
          <a:bodyPr>
            <a:normAutofit/>
          </a:bodyPr>
          <a:lstStyle/>
          <a:p>
            <a:r>
              <a:rPr lang="en-US" i="1" dirty="0" smtClean="0"/>
              <a:t>Wireless Local Area Networking</a:t>
            </a:r>
            <a:endParaRPr lang="en-US" b="1" dirty="0" smtClean="0"/>
          </a:p>
        </p:txBody>
      </p:sp>
      <p:sp>
        <p:nvSpPr>
          <p:cNvPr id="3075" name="Rectangle 1027"/>
          <p:cNvSpPr>
            <a:spLocks noGrp="1" noChangeArrowheads="1"/>
          </p:cNvSpPr>
          <p:nvPr>
            <p:ph type="subTitle" idx="1"/>
          </p:nvPr>
        </p:nvSpPr>
        <p:spPr>
          <a:xfrm>
            <a:off x="609600" y="4419600"/>
            <a:ext cx="8077200" cy="1447800"/>
          </a:xfrm>
        </p:spPr>
        <p:txBody>
          <a:bodyPr/>
          <a:lstStyle/>
          <a:p>
            <a:pPr eaLnBrk="1" hangingPunct="1">
              <a:lnSpc>
                <a:spcPct val="90000"/>
              </a:lnSpc>
            </a:pPr>
            <a:r>
              <a:rPr lang="en-US" sz="3400" i="1" dirty="0" smtClean="0"/>
              <a:t>(Wi-Fi)</a:t>
            </a:r>
          </a:p>
        </p:txBody>
      </p:sp>
    </p:spTree>
    <p:extLst>
      <p:ext uri="{BB962C8B-B14F-4D97-AF65-F5344CB8AC3E}">
        <p14:creationId xmlns:p14="http://schemas.microsoft.com/office/powerpoint/2010/main" val="7581667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dirty="0" smtClean="0"/>
              <a:t>The Wireless Spectrum</a:t>
            </a:r>
          </a:p>
        </p:txBody>
      </p:sp>
      <p:sp>
        <p:nvSpPr>
          <p:cNvPr id="10" name="Date Placeholder 9"/>
          <p:cNvSpPr>
            <a:spLocks noGrp="1"/>
          </p:cNvSpPr>
          <p:nvPr>
            <p:ph type="dt" sz="half" idx="10"/>
          </p:nvPr>
        </p:nvSpPr>
        <p:spPr/>
        <p:txBody>
          <a:bodyPr/>
          <a:lstStyle/>
          <a:p>
            <a:fld id="{4CCD5798-DB97-4D15-8E3C-0C3E254FBD70}" type="datetime1">
              <a:rPr lang="en-US" smtClean="0"/>
              <a:pPr/>
              <a:t>6/17/2015</a:t>
            </a:fld>
            <a:endParaRPr lang="en-US"/>
          </a:p>
        </p:txBody>
      </p:sp>
      <p:sp>
        <p:nvSpPr>
          <p:cNvPr id="8" name="Slide Number Placeholder 7"/>
          <p:cNvSpPr>
            <a:spLocks noGrp="1"/>
          </p:cNvSpPr>
          <p:nvPr>
            <p:ph type="sldNum" sz="quarter" idx="12"/>
          </p:nvPr>
        </p:nvSpPr>
        <p:spPr/>
        <p:txBody>
          <a:bodyPr/>
          <a:lstStyle/>
          <a:p>
            <a:fld id="{8E245B61-4FD3-4EDF-A454-3B7288BAC0F6}" type="slidenum">
              <a:rPr lang="en-US" smtClean="0"/>
              <a:pPr/>
              <a:t>59</a:t>
            </a:fld>
            <a:endParaRPr lang="en-US" dirty="0"/>
          </a:p>
        </p:txBody>
      </p:sp>
      <p:pic>
        <p:nvPicPr>
          <p:cNvPr id="4098" name="Picture 2" descr="http://ww2.hdnux.com/photos/11/04/11/2376289/7/628x4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295400"/>
            <a:ext cx="8575911" cy="3810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380999" y="4554255"/>
            <a:ext cx="1615441" cy="73152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6" name="TextBox 5"/>
          <p:cNvSpPr txBox="1"/>
          <p:nvPr/>
        </p:nvSpPr>
        <p:spPr>
          <a:xfrm>
            <a:off x="198082" y="5257800"/>
            <a:ext cx="8945918" cy="1077218"/>
          </a:xfrm>
          <a:prstGeom prst="rect">
            <a:avLst/>
          </a:prstGeom>
          <a:noFill/>
        </p:spPr>
        <p:txBody>
          <a:bodyPr wrap="square" rtlCol="0">
            <a:spAutoFit/>
          </a:bodyPr>
          <a:lstStyle/>
          <a:p>
            <a:r>
              <a:rPr lang="en-US" sz="1600" b="1" dirty="0" smtClean="0"/>
              <a:t>This Auction by the FCC happened in 2008. the next Auction for the 600Mhz spectrum will occur in 2015</a:t>
            </a:r>
          </a:p>
          <a:p>
            <a:r>
              <a:rPr lang="en-US" sz="1600" b="1" dirty="0" smtClean="0"/>
              <a:t>Guess who were the major participants in the auction?</a:t>
            </a:r>
          </a:p>
          <a:p>
            <a:r>
              <a:rPr lang="en-US" sz="1600" b="1" dirty="0" smtClean="0"/>
              <a:t>Why?</a:t>
            </a:r>
          </a:p>
          <a:p>
            <a:r>
              <a:rPr lang="en-US" sz="1600" b="1" dirty="0" smtClean="0"/>
              <a:t>Who ended up buying most of the 700Mhz spectrum?</a:t>
            </a:r>
            <a:endParaRPr lang="en-US" sz="1600" b="1" dirty="0"/>
          </a:p>
        </p:txBody>
      </p:sp>
    </p:spTree>
    <p:extLst>
      <p:ext uri="{BB962C8B-B14F-4D97-AF65-F5344CB8AC3E}">
        <p14:creationId xmlns:p14="http://schemas.microsoft.com/office/powerpoint/2010/main" val="2022268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299925388"/>
              </p:ext>
            </p:extLst>
          </p:nvPr>
        </p:nvGraphicFramePr>
        <p:xfrm>
          <a:off x="309455" y="0"/>
          <a:ext cx="8763000" cy="6826845"/>
        </p:xfrm>
        <a:graphic>
          <a:graphicData uri="http://schemas.openxmlformats.org/drawingml/2006/table">
            <a:tbl>
              <a:tblPr/>
              <a:tblGrid>
                <a:gridCol w="1062145"/>
                <a:gridCol w="1447800"/>
                <a:gridCol w="2226811"/>
                <a:gridCol w="4026244"/>
              </a:tblGrid>
              <a:tr h="566552">
                <a:tc gridSpan="4">
                  <a:txBody>
                    <a:bodyPr/>
                    <a:lstStyle/>
                    <a:p>
                      <a:pPr algn="ctr"/>
                      <a:r>
                        <a:rPr lang="en-US" sz="3600" b="1" dirty="0">
                          <a:effectLst/>
                        </a:rPr>
                        <a:t>OSI Model</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91832">
                <a:tc>
                  <a:txBody>
                    <a:bodyPr/>
                    <a:lstStyle/>
                    <a:p>
                      <a:pPr algn="ctr"/>
                      <a:endParaRPr lang="en-US" sz="240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Data unit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Layer</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Function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741272">
                <a:tc rowSpan="4">
                  <a:txBody>
                    <a:bodyPr/>
                    <a:lstStyle/>
                    <a:p>
                      <a:pPr algn="ctr"/>
                      <a:r>
                        <a:rPr lang="en-US" sz="2400" dirty="0">
                          <a:effectLst/>
                        </a:rPr>
                        <a:t>Host</a:t>
                      </a:r>
                      <a:br>
                        <a:rPr lang="en-US" sz="2400" dirty="0">
                          <a:effectLst/>
                        </a:rPr>
                      </a:br>
                      <a:r>
                        <a:rPr lang="en-US" sz="2400" dirty="0">
                          <a:effectLst/>
                        </a:rPr>
                        <a:t>layers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3FCB6"/>
                    </a:solidFill>
                  </a:tcPr>
                </a:tc>
                <a:tc rowSpan="3">
                  <a:txBody>
                    <a:bodyPr/>
                    <a:lstStyle/>
                    <a:p>
                      <a:r>
                        <a:rPr lang="en-US" sz="2400">
                          <a:effectLst/>
                        </a:rPr>
                        <a:t>Data</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dirty="0">
                          <a:solidFill>
                            <a:sysClr val="windowText" lastClr="000000"/>
                          </a:solidFill>
                          <a:effectLst/>
                        </a:rPr>
                        <a:t>7. </a:t>
                      </a:r>
                      <a:r>
                        <a:rPr lang="en-US" sz="2400" u="none" strike="noStrike" dirty="0">
                          <a:solidFill>
                            <a:sysClr val="windowText" lastClr="000000"/>
                          </a:solidFill>
                          <a:effectLst/>
                        </a:rPr>
                        <a:t>Application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000" dirty="0">
                          <a:effectLst/>
                        </a:rPr>
                        <a:t>Network process to </a:t>
                      </a:r>
                      <a:r>
                        <a:rPr lang="en-US" sz="2000" dirty="0" smtClean="0">
                          <a:effectLst/>
                        </a:rPr>
                        <a:t>application (end user layer)</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C"/>
                    </a:solidFill>
                  </a:tcPr>
                </a:tc>
              </a:tr>
              <a:tr h="1303584">
                <a:tc vMerge="1">
                  <a:txBody>
                    <a:bodyPr/>
                    <a:lstStyle/>
                    <a:p>
                      <a:endParaRPr lang="en-US"/>
                    </a:p>
                  </a:txBody>
                  <a:tcPr/>
                </a:tc>
                <a:tc vMerge="1">
                  <a:txBody>
                    <a:bodyPr/>
                    <a:lstStyle/>
                    <a:p>
                      <a:endParaRPr lang="en-US"/>
                    </a:p>
                  </a:txBody>
                  <a:tcPr/>
                </a:tc>
                <a:tc>
                  <a:txBody>
                    <a:bodyPr/>
                    <a:lstStyle/>
                    <a:p>
                      <a:r>
                        <a:rPr lang="en-US" sz="2400" dirty="0">
                          <a:solidFill>
                            <a:sysClr val="windowText" lastClr="000000"/>
                          </a:solidFill>
                          <a:effectLst/>
                        </a:rPr>
                        <a:t>6. </a:t>
                      </a:r>
                      <a:r>
                        <a:rPr lang="en-US" sz="2400" u="none" strike="noStrike" dirty="0">
                          <a:solidFill>
                            <a:sysClr val="windowText" lastClr="000000"/>
                          </a:solidFill>
                          <a:effectLst/>
                        </a:rPr>
                        <a:t>Presentation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000" dirty="0">
                          <a:effectLst/>
                        </a:rPr>
                        <a:t>Data </a:t>
                      </a:r>
                      <a:r>
                        <a:rPr lang="en-US" sz="2000" dirty="0" smtClean="0">
                          <a:effectLst/>
                        </a:rPr>
                        <a:t>representation, syntax layer, encryption </a:t>
                      </a:r>
                      <a:r>
                        <a:rPr lang="en-US" sz="2000" dirty="0">
                          <a:effectLst/>
                        </a:rPr>
                        <a:t>and decryption</a:t>
                      </a:r>
                      <a:r>
                        <a:rPr lang="en-US" sz="2000" dirty="0" smtClean="0">
                          <a:effectLst/>
                        </a:rPr>
                        <a:t>, convert </a:t>
                      </a:r>
                      <a:r>
                        <a:rPr lang="en-US" sz="2000" dirty="0">
                          <a:effectLst/>
                        </a:rPr>
                        <a:t>machine dependent data to machine independent data</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r>
              <a:tr h="391832">
                <a:tc vMerge="1">
                  <a:txBody>
                    <a:bodyPr/>
                    <a:lstStyle/>
                    <a:p>
                      <a:endParaRPr lang="en-US"/>
                    </a:p>
                  </a:txBody>
                  <a:tcPr/>
                </a:tc>
                <a:tc vMerge="1">
                  <a:txBody>
                    <a:bodyPr/>
                    <a:lstStyle/>
                    <a:p>
                      <a:endParaRPr lang="en-US"/>
                    </a:p>
                  </a:txBody>
                  <a:tcPr/>
                </a:tc>
                <a:tc>
                  <a:txBody>
                    <a:bodyPr/>
                    <a:lstStyle/>
                    <a:p>
                      <a:r>
                        <a:rPr lang="en-US" sz="2400" dirty="0">
                          <a:solidFill>
                            <a:sysClr val="windowText" lastClr="000000"/>
                          </a:solidFill>
                          <a:effectLst/>
                        </a:rPr>
                        <a:t>5. </a:t>
                      </a:r>
                      <a:r>
                        <a:rPr lang="en-US" sz="2400" u="none" strike="noStrike" dirty="0">
                          <a:solidFill>
                            <a:sysClr val="windowText" lastClr="000000"/>
                          </a:solidFill>
                          <a:effectLst/>
                        </a:rPr>
                        <a:t>Session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000" dirty="0" err="1">
                          <a:effectLst/>
                        </a:rPr>
                        <a:t>Interhost</a:t>
                      </a:r>
                      <a:r>
                        <a:rPr lang="en-US" sz="2000" dirty="0">
                          <a:effectLst/>
                        </a:rPr>
                        <a:t> </a:t>
                      </a:r>
                      <a:r>
                        <a:rPr lang="en-US" sz="2000" dirty="0" smtClean="0">
                          <a:effectLst/>
                        </a:rPr>
                        <a:t>communication (logical</a:t>
                      </a:r>
                      <a:r>
                        <a:rPr lang="en-US" sz="2000" baseline="0" dirty="0" smtClean="0">
                          <a:effectLst/>
                        </a:rPr>
                        <a:t> ports)</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r>
              <a:tr h="770857">
                <a:tc vMerge="1">
                  <a:txBody>
                    <a:bodyPr/>
                    <a:lstStyle/>
                    <a:p>
                      <a:endParaRPr lang="en-US"/>
                    </a:p>
                  </a:txBody>
                  <a:tcPr/>
                </a:tc>
                <a:tc>
                  <a:txBody>
                    <a:bodyPr/>
                    <a:lstStyle/>
                    <a:p>
                      <a:r>
                        <a:rPr lang="en-US" sz="2400">
                          <a:effectLst/>
                        </a:rPr>
                        <a:t>Segments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c>
                  <a:txBody>
                    <a:bodyPr/>
                    <a:lstStyle/>
                    <a:p>
                      <a:r>
                        <a:rPr lang="en-US" sz="2400" dirty="0">
                          <a:solidFill>
                            <a:sysClr val="windowText" lastClr="000000"/>
                          </a:solidFill>
                          <a:effectLst/>
                        </a:rPr>
                        <a:t>4. </a:t>
                      </a:r>
                      <a:r>
                        <a:rPr lang="en-US" sz="2400" u="none" strike="noStrike" dirty="0">
                          <a:solidFill>
                            <a:sysClr val="windowText" lastClr="000000"/>
                          </a:solidFill>
                          <a:effectLst/>
                        </a:rPr>
                        <a:t>Transport</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c>
                  <a:txBody>
                    <a:bodyPr/>
                    <a:lstStyle/>
                    <a:p>
                      <a:r>
                        <a:rPr lang="en-US" sz="2000" dirty="0">
                          <a:effectLst/>
                        </a:rPr>
                        <a:t>End-to-end connections and reliability</a:t>
                      </a:r>
                      <a:r>
                        <a:rPr lang="en-US" sz="2000" dirty="0" smtClean="0">
                          <a:effectLst/>
                        </a:rPr>
                        <a:t>, (Host to Host,</a:t>
                      </a:r>
                      <a:r>
                        <a:rPr lang="en-US" sz="2000" baseline="0" dirty="0" smtClean="0">
                          <a:effectLst/>
                        </a:rPr>
                        <a:t> </a:t>
                      </a:r>
                      <a:r>
                        <a:rPr lang="en-US" sz="2000" dirty="0" smtClean="0">
                          <a:effectLst/>
                        </a:rPr>
                        <a:t>Flow control)</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r>
              <a:tr h="741272">
                <a:tc rowSpan="3">
                  <a:txBody>
                    <a:bodyPr/>
                    <a:lstStyle/>
                    <a:p>
                      <a:pPr algn="ctr"/>
                      <a:r>
                        <a:rPr lang="en-US" sz="2400" dirty="0">
                          <a:effectLst/>
                        </a:rPr>
                        <a:t>Media</a:t>
                      </a:r>
                      <a:br>
                        <a:rPr lang="en-US" sz="2400" dirty="0">
                          <a:effectLst/>
                        </a:rPr>
                      </a:br>
                      <a:r>
                        <a:rPr lang="en-US" sz="2400" dirty="0">
                          <a:effectLst/>
                        </a:rPr>
                        <a:t>layers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DE0B9"/>
                    </a:solidFill>
                  </a:tcPr>
                </a:tc>
                <a:tc>
                  <a:txBody>
                    <a:bodyPr/>
                    <a:lstStyle/>
                    <a:p>
                      <a:r>
                        <a:rPr lang="en-US" sz="2400" dirty="0">
                          <a:effectLst/>
                        </a:rPr>
                        <a:t>Packet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c>
                  <a:txBody>
                    <a:bodyPr/>
                    <a:lstStyle/>
                    <a:p>
                      <a:r>
                        <a:rPr lang="en-US" sz="2400" dirty="0">
                          <a:solidFill>
                            <a:sysClr val="windowText" lastClr="000000"/>
                          </a:solidFill>
                          <a:effectLst/>
                        </a:rPr>
                        <a:t>3. </a:t>
                      </a:r>
                      <a:r>
                        <a:rPr lang="en-US" sz="2400" u="none" strike="noStrike" dirty="0">
                          <a:solidFill>
                            <a:sysClr val="windowText" lastClr="000000"/>
                          </a:solidFill>
                          <a:effectLst/>
                        </a:rPr>
                        <a:t>Network</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c>
                  <a:txBody>
                    <a:bodyPr/>
                    <a:lstStyle/>
                    <a:p>
                      <a:r>
                        <a:rPr lang="en-US" sz="2000" dirty="0">
                          <a:effectLst/>
                        </a:rPr>
                        <a:t>Path </a:t>
                      </a:r>
                      <a:r>
                        <a:rPr lang="en-US" sz="2000" dirty="0">
                          <a:solidFill>
                            <a:sysClr val="windowText" lastClr="000000"/>
                          </a:solidFill>
                          <a:effectLst/>
                        </a:rPr>
                        <a:t>determination </a:t>
                      </a:r>
                      <a:r>
                        <a:rPr lang="en-US" sz="2000" dirty="0" smtClean="0">
                          <a:solidFill>
                            <a:sysClr val="windowText" lastClr="000000"/>
                          </a:solidFill>
                          <a:effectLst/>
                        </a:rPr>
                        <a:t>and </a:t>
                      </a:r>
                      <a:r>
                        <a:rPr lang="en-US" sz="2000" u="none" strike="noStrike" dirty="0" smtClean="0">
                          <a:solidFill>
                            <a:sysClr val="windowText" lastClr="000000"/>
                          </a:solidFill>
                          <a:effectLst/>
                        </a:rPr>
                        <a:t>logical addressing (“letter”</a:t>
                      </a:r>
                      <a:r>
                        <a:rPr lang="en-US" sz="2000" u="none" strike="noStrike" baseline="0" dirty="0" smtClean="0">
                          <a:solidFill>
                            <a:sysClr val="windowText" lastClr="000000"/>
                          </a:solidFill>
                          <a:effectLst/>
                        </a:rPr>
                        <a:t> containing IP address)</a:t>
                      </a:r>
                      <a:endParaRPr lang="en-US" sz="20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r>
              <a:tr h="391832">
                <a:tc vMerge="1">
                  <a:txBody>
                    <a:bodyPr/>
                    <a:lstStyle/>
                    <a:p>
                      <a:endParaRPr lang="en-US"/>
                    </a:p>
                  </a:txBody>
                  <a:tcPr/>
                </a:tc>
                <a:tc>
                  <a:txBody>
                    <a:bodyPr/>
                    <a:lstStyle/>
                    <a:p>
                      <a:r>
                        <a:rPr lang="en-US" sz="2400">
                          <a:effectLst/>
                        </a:rPr>
                        <a:t>Frame</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c>
                  <a:txBody>
                    <a:bodyPr/>
                    <a:lstStyle/>
                    <a:p>
                      <a:r>
                        <a:rPr lang="en-US" sz="2400" dirty="0">
                          <a:solidFill>
                            <a:sysClr val="windowText" lastClr="000000"/>
                          </a:solidFill>
                          <a:effectLst/>
                        </a:rPr>
                        <a:t>2. </a:t>
                      </a:r>
                      <a:r>
                        <a:rPr lang="en-US" sz="2400" u="none" strike="noStrike" dirty="0">
                          <a:solidFill>
                            <a:sysClr val="windowText" lastClr="000000"/>
                          </a:solidFill>
                          <a:effectLst/>
                        </a:rPr>
                        <a:t>Data Link</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c>
                  <a:txBody>
                    <a:bodyPr/>
                    <a:lstStyle/>
                    <a:p>
                      <a:r>
                        <a:rPr lang="en-US" sz="2000" dirty="0">
                          <a:effectLst/>
                        </a:rPr>
                        <a:t>Physical </a:t>
                      </a:r>
                      <a:r>
                        <a:rPr lang="en-US" sz="2000" dirty="0" smtClean="0">
                          <a:effectLst/>
                        </a:rPr>
                        <a:t>addressing (“Envelopes” contain MAC</a:t>
                      </a:r>
                      <a:r>
                        <a:rPr lang="en-US" sz="2000" baseline="0" dirty="0" smtClean="0">
                          <a:effectLst/>
                        </a:rPr>
                        <a:t> address)</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r>
              <a:tr h="741272">
                <a:tc vMerge="1">
                  <a:txBody>
                    <a:bodyPr/>
                    <a:lstStyle/>
                    <a:p>
                      <a:endParaRPr lang="en-US"/>
                    </a:p>
                  </a:txBody>
                  <a:tcPr/>
                </a:tc>
                <a:tc>
                  <a:txBody>
                    <a:bodyPr/>
                    <a:lstStyle/>
                    <a:p>
                      <a:r>
                        <a:rPr lang="en-US" sz="2400" dirty="0">
                          <a:effectLst/>
                        </a:rPr>
                        <a:t>Bit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c>
                  <a:txBody>
                    <a:bodyPr/>
                    <a:lstStyle/>
                    <a:p>
                      <a:r>
                        <a:rPr lang="en-US" sz="2400" dirty="0">
                          <a:solidFill>
                            <a:sysClr val="windowText" lastClr="000000"/>
                          </a:solidFill>
                          <a:effectLst/>
                        </a:rPr>
                        <a:t>1. </a:t>
                      </a:r>
                      <a:r>
                        <a:rPr lang="en-US" sz="2400" u="none" strike="noStrike" dirty="0">
                          <a:solidFill>
                            <a:sysClr val="windowText" lastClr="000000"/>
                          </a:solidFill>
                          <a:effectLst/>
                        </a:rPr>
                        <a:t>Physical</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c>
                  <a:txBody>
                    <a:bodyPr/>
                    <a:lstStyle/>
                    <a:p>
                      <a:r>
                        <a:rPr lang="en-US" sz="2000" dirty="0">
                          <a:effectLst/>
                        </a:rPr>
                        <a:t>Media, signal and binary </a:t>
                      </a:r>
                      <a:r>
                        <a:rPr lang="en-US" sz="2000" dirty="0" smtClean="0">
                          <a:effectLst/>
                        </a:rPr>
                        <a:t>transmission (cables, hubs </a:t>
                      </a:r>
                      <a:r>
                        <a:rPr lang="en-US" sz="2000" dirty="0" err="1" smtClean="0">
                          <a:effectLst/>
                        </a:rPr>
                        <a:t>etc</a:t>
                      </a:r>
                      <a:r>
                        <a:rPr lang="en-US" sz="2000" dirty="0" smtClean="0">
                          <a:effectLst/>
                        </a:rPr>
                        <a:t>)</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r>
            </a:tbl>
          </a:graphicData>
        </a:graphic>
      </p:graphicFrame>
      <p:sp>
        <p:nvSpPr>
          <p:cNvPr id="9" name="Rectangle 2"/>
          <p:cNvSpPr>
            <a:spLocks noChangeArrowheads="1"/>
          </p:cNvSpPr>
          <p:nvPr/>
        </p:nvSpPr>
        <p:spPr bwMode="auto">
          <a:xfrm>
            <a:off x="2574925" y="1400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6" name="Slide Number Placeholder 15"/>
          <p:cNvSpPr>
            <a:spLocks noGrp="1"/>
          </p:cNvSpPr>
          <p:nvPr>
            <p:ph type="sldNum" sz="quarter" idx="12"/>
          </p:nvPr>
        </p:nvSpPr>
        <p:spPr/>
        <p:txBody>
          <a:bodyPr/>
          <a:lstStyle/>
          <a:p>
            <a:fld id="{904EE2AA-B616-4104-BCDB-C0AAC4681B0E}" type="slidenum">
              <a:rPr lang="en-US" smtClean="0"/>
              <a:pPr/>
              <a:t>6</a:t>
            </a:fld>
            <a:endParaRPr lang="en-US"/>
          </a:p>
        </p:txBody>
      </p:sp>
      <p:sp>
        <p:nvSpPr>
          <p:cNvPr id="3" name="Rectangle 2"/>
          <p:cNvSpPr/>
          <p:nvPr/>
        </p:nvSpPr>
        <p:spPr>
          <a:xfrm>
            <a:off x="2789128" y="990600"/>
            <a:ext cx="6354871"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12092" y="1752600"/>
            <a:ext cx="6331907"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p:cNvSpPr/>
          <p:nvPr/>
        </p:nvSpPr>
        <p:spPr>
          <a:xfrm>
            <a:off x="2819399" y="3048000"/>
            <a:ext cx="629537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1371600" y="990600"/>
            <a:ext cx="14478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1373688" y="3733799"/>
            <a:ext cx="7772400" cy="769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p:cNvSpPr/>
          <p:nvPr/>
        </p:nvSpPr>
        <p:spPr>
          <a:xfrm>
            <a:off x="304800" y="990600"/>
            <a:ext cx="1066800" cy="38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p:cNvSpPr/>
          <p:nvPr/>
        </p:nvSpPr>
        <p:spPr>
          <a:xfrm>
            <a:off x="1371600" y="4495800"/>
            <a:ext cx="7779706" cy="952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p:nvSpPr>
        <p:spPr>
          <a:xfrm>
            <a:off x="1364292" y="5451432"/>
            <a:ext cx="7750480" cy="605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p:cNvSpPr/>
          <p:nvPr/>
        </p:nvSpPr>
        <p:spPr>
          <a:xfrm>
            <a:off x="1364293" y="6054247"/>
            <a:ext cx="7750480" cy="80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304800" y="4876800"/>
            <a:ext cx="1066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7596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p:cNvSpPr>
            <a:spLocks noGrp="1" noChangeArrowheads="1"/>
          </p:cNvSpPr>
          <p:nvPr>
            <p:ph type="title"/>
          </p:nvPr>
        </p:nvSpPr>
        <p:spPr/>
        <p:txBody>
          <a:bodyPr>
            <a:normAutofit fontScale="90000"/>
          </a:bodyPr>
          <a:lstStyle/>
          <a:p>
            <a:pPr eaLnBrk="1" hangingPunct="1"/>
            <a:r>
              <a:rPr lang="en-US" dirty="0" smtClean="0"/>
              <a:t>Characteristics of Wireless Transmission</a:t>
            </a:r>
          </a:p>
        </p:txBody>
      </p:sp>
      <p:sp>
        <p:nvSpPr>
          <p:cNvPr id="10" name="Date Placeholder 9"/>
          <p:cNvSpPr>
            <a:spLocks noGrp="1"/>
          </p:cNvSpPr>
          <p:nvPr>
            <p:ph type="dt" sz="half" idx="10"/>
          </p:nvPr>
        </p:nvSpPr>
        <p:spPr/>
        <p:txBody>
          <a:bodyPr/>
          <a:lstStyle/>
          <a:p>
            <a:fld id="{5E279D4A-6852-4665-BBB5-B247093399DD}" type="datetime1">
              <a:rPr lang="en-US" smtClean="0"/>
              <a:pPr/>
              <a:t>6/17/2015</a:t>
            </a:fld>
            <a:endParaRPr lang="en-US"/>
          </a:p>
        </p:txBody>
      </p:sp>
      <p:sp>
        <p:nvSpPr>
          <p:cNvPr id="8" name="Slide Number Placeholder 7"/>
          <p:cNvSpPr>
            <a:spLocks noGrp="1"/>
          </p:cNvSpPr>
          <p:nvPr>
            <p:ph type="sldNum" sz="quarter" idx="12"/>
          </p:nvPr>
        </p:nvSpPr>
        <p:spPr/>
        <p:txBody>
          <a:bodyPr/>
          <a:lstStyle/>
          <a:p>
            <a:fld id="{8E245B61-4FD3-4EDF-A454-3B7288BAC0F6}" type="slidenum">
              <a:rPr lang="en-US" smtClean="0"/>
              <a:pPr/>
              <a:t>60</a:t>
            </a:fld>
            <a:endParaRPr lang="en-US" dirty="0"/>
          </a:p>
        </p:txBody>
      </p:sp>
      <p:grpSp>
        <p:nvGrpSpPr>
          <p:cNvPr id="9221" name="Group 8"/>
          <p:cNvGrpSpPr>
            <a:grpSpLocks/>
          </p:cNvGrpSpPr>
          <p:nvPr/>
        </p:nvGrpSpPr>
        <p:grpSpPr bwMode="auto">
          <a:xfrm>
            <a:off x="685800" y="2286000"/>
            <a:ext cx="7391400" cy="3338513"/>
            <a:chOff x="432" y="1248"/>
            <a:chExt cx="4656" cy="2103"/>
          </a:xfrm>
        </p:grpSpPr>
        <p:pic>
          <p:nvPicPr>
            <p:cNvPr id="9222" name="Picture 6" descr="chp8_F002"/>
            <p:cNvPicPr>
              <a:picLocks noChangeAspect="1" noChangeArrowheads="1"/>
            </p:cNvPicPr>
            <p:nvPr/>
          </p:nvPicPr>
          <p:blipFill>
            <a:blip r:embed="rId3" cstate="print"/>
            <a:srcRect/>
            <a:stretch>
              <a:fillRect/>
            </a:stretch>
          </p:blipFill>
          <p:spPr bwMode="auto">
            <a:xfrm>
              <a:off x="528" y="1248"/>
              <a:ext cx="4560" cy="1735"/>
            </a:xfrm>
            <a:prstGeom prst="rect">
              <a:avLst/>
            </a:prstGeom>
            <a:noFill/>
            <a:ln w="9525">
              <a:noFill/>
              <a:miter lim="800000"/>
              <a:headEnd/>
              <a:tailEnd/>
            </a:ln>
          </p:spPr>
        </p:pic>
        <p:sp>
          <p:nvSpPr>
            <p:cNvPr id="9223" name="Text Box 7"/>
            <p:cNvSpPr txBox="1">
              <a:spLocks noChangeArrowheads="1"/>
            </p:cNvSpPr>
            <p:nvPr/>
          </p:nvSpPr>
          <p:spPr bwMode="auto">
            <a:xfrm>
              <a:off x="432" y="3120"/>
              <a:ext cx="3264" cy="231"/>
            </a:xfrm>
            <a:prstGeom prst="rect">
              <a:avLst/>
            </a:prstGeom>
            <a:noFill/>
            <a:ln w="9525">
              <a:noFill/>
              <a:miter lim="800000"/>
              <a:headEnd/>
              <a:tailEnd/>
            </a:ln>
          </p:spPr>
          <p:txBody>
            <a:bodyPr>
              <a:spAutoFit/>
            </a:bodyPr>
            <a:lstStyle/>
            <a:p>
              <a:pPr>
                <a:spcBef>
                  <a:spcPct val="50000"/>
                </a:spcBef>
              </a:pPr>
              <a:endParaRPr lang="en-US" dirty="0"/>
            </a:p>
          </p:txBody>
        </p:sp>
      </p:grpSp>
    </p:spTree>
    <p:extLst>
      <p:ext uri="{BB962C8B-B14F-4D97-AF65-F5344CB8AC3E}">
        <p14:creationId xmlns:p14="http://schemas.microsoft.com/office/powerpoint/2010/main" val="37242968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chp8_F003"/>
          <p:cNvPicPr>
            <a:picLocks noChangeAspect="1" noChangeArrowheads="1"/>
          </p:cNvPicPr>
          <p:nvPr/>
        </p:nvPicPr>
        <p:blipFill>
          <a:blip r:embed="rId3" cstate="print"/>
          <a:srcRect/>
          <a:stretch>
            <a:fillRect/>
          </a:stretch>
        </p:blipFill>
        <p:spPr bwMode="auto">
          <a:xfrm>
            <a:off x="4800600" y="1171184"/>
            <a:ext cx="4419610" cy="4724400"/>
          </a:xfrm>
          <a:prstGeom prst="rect">
            <a:avLst/>
          </a:prstGeom>
          <a:noFill/>
          <a:ln w="9525">
            <a:noFill/>
            <a:miter lim="800000"/>
            <a:headEnd/>
            <a:tailEnd/>
          </a:ln>
        </p:spPr>
      </p:pic>
      <p:sp>
        <p:nvSpPr>
          <p:cNvPr id="11268" name="Rectangle 2"/>
          <p:cNvSpPr>
            <a:spLocks noGrp="1" noChangeArrowheads="1"/>
          </p:cNvSpPr>
          <p:nvPr>
            <p:ph type="title"/>
          </p:nvPr>
        </p:nvSpPr>
        <p:spPr/>
        <p:txBody>
          <a:bodyPr/>
          <a:lstStyle/>
          <a:p>
            <a:pPr eaLnBrk="1" hangingPunct="1"/>
            <a:r>
              <a:rPr lang="en-US" dirty="0" err="1" smtClean="0"/>
              <a:t>WiFi</a:t>
            </a:r>
            <a:r>
              <a:rPr lang="en-US" dirty="0" smtClean="0"/>
              <a:t> Signal Propagation</a:t>
            </a:r>
          </a:p>
        </p:txBody>
      </p:sp>
      <p:sp>
        <p:nvSpPr>
          <p:cNvPr id="11269" name="Rectangle 3"/>
          <p:cNvSpPr>
            <a:spLocks noGrp="1" noChangeArrowheads="1"/>
          </p:cNvSpPr>
          <p:nvPr>
            <p:ph idx="1"/>
          </p:nvPr>
        </p:nvSpPr>
        <p:spPr>
          <a:xfrm>
            <a:off x="152400" y="1295400"/>
            <a:ext cx="5029200" cy="5029200"/>
          </a:xfrm>
        </p:spPr>
        <p:txBody>
          <a:bodyPr>
            <a:normAutofit fontScale="85000" lnSpcReduction="10000"/>
          </a:bodyPr>
          <a:lstStyle/>
          <a:p>
            <a:pPr eaLnBrk="1" hangingPunct="1"/>
            <a:r>
              <a:rPr lang="en-US" dirty="0" smtClean="0"/>
              <a:t>LOS (line-of-sight)</a:t>
            </a:r>
          </a:p>
          <a:p>
            <a:pPr lvl="1" eaLnBrk="1" hangingPunct="1"/>
            <a:r>
              <a:rPr lang="en-US" dirty="0" smtClean="0"/>
              <a:t>Signal travels</a:t>
            </a:r>
          </a:p>
          <a:p>
            <a:pPr lvl="2" eaLnBrk="1" hangingPunct="1"/>
            <a:r>
              <a:rPr lang="en-US" dirty="0" smtClean="0"/>
              <a:t>In straight line, directly from transmitter to receiver</a:t>
            </a:r>
          </a:p>
          <a:p>
            <a:pPr eaLnBrk="1" hangingPunct="1"/>
            <a:r>
              <a:rPr lang="en-US" dirty="0" smtClean="0"/>
              <a:t>Obstacles affect signal travel</a:t>
            </a:r>
          </a:p>
          <a:p>
            <a:pPr lvl="1" eaLnBrk="1" hangingPunct="1"/>
            <a:r>
              <a:rPr lang="en-US" dirty="0" smtClean="0"/>
              <a:t>Pass through them</a:t>
            </a:r>
          </a:p>
          <a:p>
            <a:pPr lvl="1" eaLnBrk="1" hangingPunct="1"/>
            <a:r>
              <a:rPr lang="en-US" dirty="0" smtClean="0"/>
              <a:t>Absorb into them</a:t>
            </a:r>
          </a:p>
          <a:p>
            <a:pPr lvl="1" eaLnBrk="1" hangingPunct="1"/>
            <a:r>
              <a:rPr lang="en-US" dirty="0" smtClean="0"/>
              <a:t>Subject signal to three fading phenomena</a:t>
            </a:r>
          </a:p>
          <a:p>
            <a:pPr lvl="2" eaLnBrk="1" hangingPunct="1"/>
            <a:r>
              <a:rPr lang="en-US" dirty="0" smtClean="0"/>
              <a:t>Reflection: bounce back to source</a:t>
            </a:r>
          </a:p>
          <a:p>
            <a:pPr lvl="2" eaLnBrk="1" hangingPunct="1"/>
            <a:r>
              <a:rPr lang="en-US" dirty="0" smtClean="0"/>
              <a:t>Diffraction: splits into secondary waves</a:t>
            </a:r>
          </a:p>
          <a:p>
            <a:pPr lvl="2" eaLnBrk="1" hangingPunct="1"/>
            <a:r>
              <a:rPr lang="en-US" dirty="0" smtClean="0"/>
              <a:t>Scattering: diffusion in multiple different directions</a:t>
            </a:r>
          </a:p>
        </p:txBody>
      </p:sp>
      <p:sp>
        <p:nvSpPr>
          <p:cNvPr id="8" name="Date Placeholder 7"/>
          <p:cNvSpPr>
            <a:spLocks noGrp="1"/>
          </p:cNvSpPr>
          <p:nvPr>
            <p:ph type="dt" sz="half" idx="10"/>
          </p:nvPr>
        </p:nvSpPr>
        <p:spPr/>
        <p:txBody>
          <a:bodyPr/>
          <a:lstStyle/>
          <a:p>
            <a:fld id="{F4759F50-90B9-491E-A8FC-6C54E07EAD38}" type="datetime1">
              <a:rPr lang="en-US" smtClean="0"/>
              <a:pPr/>
              <a:t>6/17/2015</a:t>
            </a:fld>
            <a:endParaRPr lang="en-US"/>
          </a:p>
        </p:txBody>
      </p:sp>
      <p:sp>
        <p:nvSpPr>
          <p:cNvPr id="6" name="Slide Number Placeholder 5"/>
          <p:cNvSpPr>
            <a:spLocks noGrp="1"/>
          </p:cNvSpPr>
          <p:nvPr>
            <p:ph type="sldNum" sz="quarter" idx="12"/>
          </p:nvPr>
        </p:nvSpPr>
        <p:spPr/>
        <p:txBody>
          <a:bodyPr/>
          <a:lstStyle/>
          <a:p>
            <a:fld id="{8E245B61-4FD3-4EDF-A454-3B7288BAC0F6}" type="slidenum">
              <a:rPr lang="en-US" smtClean="0"/>
              <a:pPr/>
              <a:t>61</a:t>
            </a:fld>
            <a:endParaRPr lang="en-US" dirty="0"/>
          </a:p>
        </p:txBody>
      </p:sp>
    </p:spTree>
    <p:extLst>
      <p:ext uri="{BB962C8B-B14F-4D97-AF65-F5344CB8AC3E}">
        <p14:creationId xmlns:p14="http://schemas.microsoft.com/office/powerpoint/2010/main" val="21082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animEffect transition="in" filter="fade">
                                      <p:cBhvr>
                                        <p:cTn id="7" dur="500"/>
                                        <p:tgtEl>
                                          <p:spTgt spid="1126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9">
                                            <p:txEl>
                                              <p:pRg st="1" end="1"/>
                                            </p:txEl>
                                          </p:spTgt>
                                        </p:tgtEl>
                                        <p:attrNameLst>
                                          <p:attrName>style.visibility</p:attrName>
                                        </p:attrNameLst>
                                      </p:cBhvr>
                                      <p:to>
                                        <p:strVal val="visible"/>
                                      </p:to>
                                    </p:set>
                                    <p:animEffect transition="in" filter="fade">
                                      <p:cBhvr>
                                        <p:cTn id="10" dur="500"/>
                                        <p:tgtEl>
                                          <p:spTgt spid="1126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269">
                                            <p:txEl>
                                              <p:pRg st="2" end="2"/>
                                            </p:txEl>
                                          </p:spTgt>
                                        </p:tgtEl>
                                        <p:attrNameLst>
                                          <p:attrName>style.visibility</p:attrName>
                                        </p:attrNameLst>
                                      </p:cBhvr>
                                      <p:to>
                                        <p:strVal val="visible"/>
                                      </p:to>
                                    </p:set>
                                    <p:animEffect transition="in" filter="fade">
                                      <p:cBhvr>
                                        <p:cTn id="13" dur="500"/>
                                        <p:tgtEl>
                                          <p:spTgt spid="1126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269">
                                            <p:txEl>
                                              <p:pRg st="3" end="3"/>
                                            </p:txEl>
                                          </p:spTgt>
                                        </p:tgtEl>
                                        <p:attrNameLst>
                                          <p:attrName>style.visibility</p:attrName>
                                        </p:attrNameLst>
                                      </p:cBhvr>
                                      <p:to>
                                        <p:strVal val="visible"/>
                                      </p:to>
                                    </p:set>
                                    <p:animEffect transition="in" filter="fade">
                                      <p:cBhvr>
                                        <p:cTn id="18" dur="500"/>
                                        <p:tgtEl>
                                          <p:spTgt spid="1126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269">
                                            <p:txEl>
                                              <p:pRg st="4" end="4"/>
                                            </p:txEl>
                                          </p:spTgt>
                                        </p:tgtEl>
                                        <p:attrNameLst>
                                          <p:attrName>style.visibility</p:attrName>
                                        </p:attrNameLst>
                                      </p:cBhvr>
                                      <p:to>
                                        <p:strVal val="visible"/>
                                      </p:to>
                                    </p:set>
                                    <p:animEffect transition="in" filter="fade">
                                      <p:cBhvr>
                                        <p:cTn id="21" dur="500"/>
                                        <p:tgtEl>
                                          <p:spTgt spid="1126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269">
                                            <p:txEl>
                                              <p:pRg st="5" end="5"/>
                                            </p:txEl>
                                          </p:spTgt>
                                        </p:tgtEl>
                                        <p:attrNameLst>
                                          <p:attrName>style.visibility</p:attrName>
                                        </p:attrNameLst>
                                      </p:cBhvr>
                                      <p:to>
                                        <p:strVal val="visible"/>
                                      </p:to>
                                    </p:set>
                                    <p:animEffect transition="in" filter="fade">
                                      <p:cBhvr>
                                        <p:cTn id="24" dur="500"/>
                                        <p:tgtEl>
                                          <p:spTgt spid="1126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269">
                                            <p:txEl>
                                              <p:pRg st="6" end="6"/>
                                            </p:txEl>
                                          </p:spTgt>
                                        </p:tgtEl>
                                        <p:attrNameLst>
                                          <p:attrName>style.visibility</p:attrName>
                                        </p:attrNameLst>
                                      </p:cBhvr>
                                      <p:to>
                                        <p:strVal val="visible"/>
                                      </p:to>
                                    </p:set>
                                    <p:animEffect transition="in" filter="fade">
                                      <p:cBhvr>
                                        <p:cTn id="27" dur="500"/>
                                        <p:tgtEl>
                                          <p:spTgt spid="1126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269">
                                            <p:txEl>
                                              <p:pRg st="7" end="7"/>
                                            </p:txEl>
                                          </p:spTgt>
                                        </p:tgtEl>
                                        <p:attrNameLst>
                                          <p:attrName>style.visibility</p:attrName>
                                        </p:attrNameLst>
                                      </p:cBhvr>
                                      <p:to>
                                        <p:strVal val="visible"/>
                                      </p:to>
                                    </p:set>
                                    <p:animEffect transition="in" filter="fade">
                                      <p:cBhvr>
                                        <p:cTn id="30" dur="500"/>
                                        <p:tgtEl>
                                          <p:spTgt spid="11269">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269">
                                            <p:txEl>
                                              <p:pRg st="8" end="8"/>
                                            </p:txEl>
                                          </p:spTgt>
                                        </p:tgtEl>
                                        <p:attrNameLst>
                                          <p:attrName>style.visibility</p:attrName>
                                        </p:attrNameLst>
                                      </p:cBhvr>
                                      <p:to>
                                        <p:strVal val="visible"/>
                                      </p:to>
                                    </p:set>
                                    <p:animEffect transition="in" filter="fade">
                                      <p:cBhvr>
                                        <p:cTn id="33" dur="500"/>
                                        <p:tgtEl>
                                          <p:spTgt spid="11269">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269">
                                            <p:txEl>
                                              <p:pRg st="9" end="9"/>
                                            </p:txEl>
                                          </p:spTgt>
                                        </p:tgtEl>
                                        <p:attrNameLst>
                                          <p:attrName>style.visibility</p:attrName>
                                        </p:attrNameLst>
                                      </p:cBhvr>
                                      <p:to>
                                        <p:strVal val="visible"/>
                                      </p:to>
                                    </p:set>
                                    <p:animEffect transition="in" filter="fade">
                                      <p:cBhvr>
                                        <p:cTn id="36" dur="500"/>
                                        <p:tgtEl>
                                          <p:spTgt spid="1126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457200" y="274638"/>
            <a:ext cx="8229600" cy="639762"/>
          </a:xfrm>
        </p:spPr>
        <p:txBody>
          <a:bodyPr>
            <a:normAutofit fontScale="90000"/>
          </a:bodyPr>
          <a:lstStyle/>
          <a:p>
            <a:pPr eaLnBrk="1" hangingPunct="1"/>
            <a:r>
              <a:rPr lang="en-US" dirty="0" smtClean="0"/>
              <a:t>Signal Degradation</a:t>
            </a:r>
          </a:p>
        </p:txBody>
      </p:sp>
      <p:sp>
        <p:nvSpPr>
          <p:cNvPr id="14341" name="Rectangle 3"/>
          <p:cNvSpPr>
            <a:spLocks noGrp="1" noChangeArrowheads="1"/>
          </p:cNvSpPr>
          <p:nvPr>
            <p:ph idx="1"/>
          </p:nvPr>
        </p:nvSpPr>
        <p:spPr>
          <a:xfrm>
            <a:off x="381000" y="1066800"/>
            <a:ext cx="8305799" cy="5181600"/>
          </a:xfrm>
        </p:spPr>
        <p:txBody>
          <a:bodyPr>
            <a:normAutofit/>
          </a:bodyPr>
          <a:lstStyle/>
          <a:p>
            <a:pPr eaLnBrk="1" hangingPunct="1">
              <a:lnSpc>
                <a:spcPct val="90000"/>
              </a:lnSpc>
            </a:pPr>
            <a:r>
              <a:rPr lang="en-US" dirty="0" smtClean="0"/>
              <a:t>Fading</a:t>
            </a:r>
          </a:p>
          <a:p>
            <a:pPr lvl="1" eaLnBrk="1" hangingPunct="1">
              <a:lnSpc>
                <a:spcPct val="90000"/>
              </a:lnSpc>
            </a:pPr>
            <a:r>
              <a:rPr lang="en-US" dirty="0" smtClean="0"/>
              <a:t>Change in signal strength</a:t>
            </a:r>
          </a:p>
          <a:p>
            <a:pPr lvl="2" eaLnBrk="1" hangingPunct="1">
              <a:lnSpc>
                <a:spcPct val="90000"/>
              </a:lnSpc>
            </a:pPr>
            <a:r>
              <a:rPr lang="en-US" dirty="0" smtClean="0"/>
              <a:t>Electromagnetic energy scattered, reflected, diffracted</a:t>
            </a:r>
          </a:p>
          <a:p>
            <a:pPr eaLnBrk="1" hangingPunct="1">
              <a:lnSpc>
                <a:spcPct val="90000"/>
              </a:lnSpc>
            </a:pPr>
            <a:r>
              <a:rPr lang="en-US" dirty="0" smtClean="0"/>
              <a:t>Attenuation</a:t>
            </a:r>
          </a:p>
          <a:p>
            <a:pPr lvl="1" eaLnBrk="1" hangingPunct="1">
              <a:lnSpc>
                <a:spcPct val="90000"/>
              </a:lnSpc>
            </a:pPr>
            <a:r>
              <a:rPr lang="en-US" dirty="0" smtClean="0"/>
              <a:t>Signal weakens</a:t>
            </a:r>
          </a:p>
          <a:p>
            <a:pPr lvl="2" eaLnBrk="1" hangingPunct="1">
              <a:lnSpc>
                <a:spcPct val="90000"/>
              </a:lnSpc>
            </a:pPr>
            <a:r>
              <a:rPr lang="en-US" dirty="0" smtClean="0"/>
              <a:t>Moving away from transmission antenna</a:t>
            </a:r>
          </a:p>
          <a:p>
            <a:pPr lvl="1" eaLnBrk="1" hangingPunct="1">
              <a:lnSpc>
                <a:spcPct val="90000"/>
              </a:lnSpc>
            </a:pPr>
            <a:r>
              <a:rPr lang="en-US" dirty="0" smtClean="0"/>
              <a:t>Correcting signal attenuation</a:t>
            </a:r>
          </a:p>
          <a:p>
            <a:pPr lvl="2" eaLnBrk="1" hangingPunct="1">
              <a:lnSpc>
                <a:spcPct val="90000"/>
              </a:lnSpc>
            </a:pPr>
            <a:r>
              <a:rPr lang="en-US" dirty="0" smtClean="0"/>
              <a:t>Amplify (analog), repeat (digital)</a:t>
            </a:r>
          </a:p>
          <a:p>
            <a:pPr eaLnBrk="1" hangingPunct="1">
              <a:lnSpc>
                <a:spcPct val="90000"/>
              </a:lnSpc>
            </a:pPr>
            <a:r>
              <a:rPr lang="en-US" dirty="0" smtClean="0"/>
              <a:t>Noise</a:t>
            </a:r>
          </a:p>
          <a:p>
            <a:pPr lvl="1" eaLnBrk="1" hangingPunct="1">
              <a:lnSpc>
                <a:spcPct val="90000"/>
              </a:lnSpc>
            </a:pPr>
            <a:r>
              <a:rPr lang="en-US" dirty="0" smtClean="0"/>
              <a:t>Significant problem</a:t>
            </a:r>
          </a:p>
          <a:p>
            <a:pPr lvl="2" eaLnBrk="1" hangingPunct="1">
              <a:lnSpc>
                <a:spcPct val="90000"/>
              </a:lnSpc>
            </a:pPr>
            <a:r>
              <a:rPr lang="en-US" dirty="0" smtClean="0"/>
              <a:t>No wireless conduit or shielding possible</a:t>
            </a:r>
          </a:p>
        </p:txBody>
      </p:sp>
      <p:sp>
        <p:nvSpPr>
          <p:cNvPr id="8" name="Date Placeholder 7"/>
          <p:cNvSpPr>
            <a:spLocks noGrp="1"/>
          </p:cNvSpPr>
          <p:nvPr>
            <p:ph type="dt" sz="half" idx="10"/>
          </p:nvPr>
        </p:nvSpPr>
        <p:spPr/>
        <p:txBody>
          <a:bodyPr/>
          <a:lstStyle/>
          <a:p>
            <a:fld id="{350565C9-74E1-4A29-BF0E-941E5907C53E}" type="datetime1">
              <a:rPr lang="en-US" smtClean="0"/>
              <a:pPr/>
              <a:t>6/17/2015</a:t>
            </a:fld>
            <a:endParaRPr lang="en-US"/>
          </a:p>
        </p:txBody>
      </p:sp>
      <p:sp>
        <p:nvSpPr>
          <p:cNvPr id="6" name="Slide Number Placeholder 5"/>
          <p:cNvSpPr>
            <a:spLocks noGrp="1"/>
          </p:cNvSpPr>
          <p:nvPr>
            <p:ph type="sldNum" sz="quarter" idx="12"/>
          </p:nvPr>
        </p:nvSpPr>
        <p:spPr/>
        <p:txBody>
          <a:bodyPr/>
          <a:lstStyle/>
          <a:p>
            <a:fld id="{8E245B61-4FD3-4EDF-A454-3B7288BAC0F6}" type="slidenum">
              <a:rPr lang="en-US" smtClean="0"/>
              <a:pPr/>
              <a:t>62</a:t>
            </a:fld>
            <a:endParaRPr lang="en-US" dirty="0"/>
          </a:p>
        </p:txBody>
      </p:sp>
    </p:spTree>
    <p:extLst>
      <p:ext uri="{BB962C8B-B14F-4D97-AF65-F5344CB8AC3E}">
        <p14:creationId xmlns:p14="http://schemas.microsoft.com/office/powerpoint/2010/main" val="916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animEffect transition="in" filter="fade">
                                      <p:cBhvr>
                                        <p:cTn id="7" dur="500"/>
                                        <p:tgtEl>
                                          <p:spTgt spid="1434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341">
                                            <p:txEl>
                                              <p:pRg st="1" end="1"/>
                                            </p:txEl>
                                          </p:spTgt>
                                        </p:tgtEl>
                                        <p:attrNameLst>
                                          <p:attrName>style.visibility</p:attrName>
                                        </p:attrNameLst>
                                      </p:cBhvr>
                                      <p:to>
                                        <p:strVal val="visible"/>
                                      </p:to>
                                    </p:set>
                                    <p:animEffect transition="in" filter="fade">
                                      <p:cBhvr>
                                        <p:cTn id="10" dur="500"/>
                                        <p:tgtEl>
                                          <p:spTgt spid="1434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341">
                                            <p:txEl>
                                              <p:pRg st="2" end="2"/>
                                            </p:txEl>
                                          </p:spTgt>
                                        </p:tgtEl>
                                        <p:attrNameLst>
                                          <p:attrName>style.visibility</p:attrName>
                                        </p:attrNameLst>
                                      </p:cBhvr>
                                      <p:to>
                                        <p:strVal val="visible"/>
                                      </p:to>
                                    </p:set>
                                    <p:animEffect transition="in" filter="fade">
                                      <p:cBhvr>
                                        <p:cTn id="13" dur="500"/>
                                        <p:tgtEl>
                                          <p:spTgt spid="1434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341">
                                            <p:txEl>
                                              <p:pRg st="3" end="3"/>
                                            </p:txEl>
                                          </p:spTgt>
                                        </p:tgtEl>
                                        <p:attrNameLst>
                                          <p:attrName>style.visibility</p:attrName>
                                        </p:attrNameLst>
                                      </p:cBhvr>
                                      <p:to>
                                        <p:strVal val="visible"/>
                                      </p:to>
                                    </p:set>
                                    <p:animEffect transition="in" filter="fade">
                                      <p:cBhvr>
                                        <p:cTn id="18" dur="500"/>
                                        <p:tgtEl>
                                          <p:spTgt spid="1434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341">
                                            <p:txEl>
                                              <p:pRg st="4" end="4"/>
                                            </p:txEl>
                                          </p:spTgt>
                                        </p:tgtEl>
                                        <p:attrNameLst>
                                          <p:attrName>style.visibility</p:attrName>
                                        </p:attrNameLst>
                                      </p:cBhvr>
                                      <p:to>
                                        <p:strVal val="visible"/>
                                      </p:to>
                                    </p:set>
                                    <p:animEffect transition="in" filter="fade">
                                      <p:cBhvr>
                                        <p:cTn id="21" dur="500"/>
                                        <p:tgtEl>
                                          <p:spTgt spid="14341">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4341">
                                            <p:txEl>
                                              <p:pRg st="5" end="5"/>
                                            </p:txEl>
                                          </p:spTgt>
                                        </p:tgtEl>
                                        <p:attrNameLst>
                                          <p:attrName>style.visibility</p:attrName>
                                        </p:attrNameLst>
                                      </p:cBhvr>
                                      <p:to>
                                        <p:strVal val="visible"/>
                                      </p:to>
                                    </p:set>
                                    <p:animEffect transition="in" filter="fade">
                                      <p:cBhvr>
                                        <p:cTn id="24" dur="500"/>
                                        <p:tgtEl>
                                          <p:spTgt spid="14341">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4341">
                                            <p:txEl>
                                              <p:pRg st="6" end="6"/>
                                            </p:txEl>
                                          </p:spTgt>
                                        </p:tgtEl>
                                        <p:attrNameLst>
                                          <p:attrName>style.visibility</p:attrName>
                                        </p:attrNameLst>
                                      </p:cBhvr>
                                      <p:to>
                                        <p:strVal val="visible"/>
                                      </p:to>
                                    </p:set>
                                    <p:animEffect transition="in" filter="fade">
                                      <p:cBhvr>
                                        <p:cTn id="27" dur="500"/>
                                        <p:tgtEl>
                                          <p:spTgt spid="14341">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4341">
                                            <p:txEl>
                                              <p:pRg st="7" end="7"/>
                                            </p:txEl>
                                          </p:spTgt>
                                        </p:tgtEl>
                                        <p:attrNameLst>
                                          <p:attrName>style.visibility</p:attrName>
                                        </p:attrNameLst>
                                      </p:cBhvr>
                                      <p:to>
                                        <p:strVal val="visible"/>
                                      </p:to>
                                    </p:set>
                                    <p:animEffect transition="in" filter="fade">
                                      <p:cBhvr>
                                        <p:cTn id="30" dur="500"/>
                                        <p:tgtEl>
                                          <p:spTgt spid="14341">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341">
                                            <p:txEl>
                                              <p:pRg st="8" end="8"/>
                                            </p:txEl>
                                          </p:spTgt>
                                        </p:tgtEl>
                                        <p:attrNameLst>
                                          <p:attrName>style.visibility</p:attrName>
                                        </p:attrNameLst>
                                      </p:cBhvr>
                                      <p:to>
                                        <p:strVal val="visible"/>
                                      </p:to>
                                    </p:set>
                                    <p:animEffect transition="in" filter="fade">
                                      <p:cBhvr>
                                        <p:cTn id="35" dur="500"/>
                                        <p:tgtEl>
                                          <p:spTgt spid="14341">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4341">
                                            <p:txEl>
                                              <p:pRg st="9" end="9"/>
                                            </p:txEl>
                                          </p:spTgt>
                                        </p:tgtEl>
                                        <p:attrNameLst>
                                          <p:attrName>style.visibility</p:attrName>
                                        </p:attrNameLst>
                                      </p:cBhvr>
                                      <p:to>
                                        <p:strVal val="visible"/>
                                      </p:to>
                                    </p:set>
                                    <p:animEffect transition="in" filter="fade">
                                      <p:cBhvr>
                                        <p:cTn id="38" dur="500"/>
                                        <p:tgtEl>
                                          <p:spTgt spid="14341">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4341">
                                            <p:txEl>
                                              <p:pRg st="10" end="10"/>
                                            </p:txEl>
                                          </p:spTgt>
                                        </p:tgtEl>
                                        <p:attrNameLst>
                                          <p:attrName>style.visibility</p:attrName>
                                        </p:attrNameLst>
                                      </p:cBhvr>
                                      <p:to>
                                        <p:strVal val="visible"/>
                                      </p:to>
                                    </p:set>
                                    <p:animEffect transition="in" filter="fade">
                                      <p:cBhvr>
                                        <p:cTn id="41" dur="500"/>
                                        <p:tgtEl>
                                          <p:spTgt spid="1434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Frequency Ranges</a:t>
            </a:r>
          </a:p>
        </p:txBody>
      </p:sp>
      <p:sp>
        <p:nvSpPr>
          <p:cNvPr id="15363" name="Rectangle 3"/>
          <p:cNvSpPr>
            <a:spLocks noGrp="1" noChangeArrowheads="1"/>
          </p:cNvSpPr>
          <p:nvPr>
            <p:ph idx="1"/>
          </p:nvPr>
        </p:nvSpPr>
        <p:spPr>
          <a:xfrm>
            <a:off x="457200" y="1371600"/>
            <a:ext cx="8229600" cy="4525963"/>
          </a:xfrm>
        </p:spPr>
        <p:txBody>
          <a:bodyPr>
            <a:normAutofit fontScale="92500" lnSpcReduction="20000"/>
          </a:bodyPr>
          <a:lstStyle/>
          <a:p>
            <a:pPr eaLnBrk="1" hangingPunct="1"/>
            <a:r>
              <a:rPr lang="en-US" smtClean="0"/>
              <a:t>2.4-GHz band (older)</a:t>
            </a:r>
          </a:p>
          <a:p>
            <a:pPr lvl="1" eaLnBrk="1" hangingPunct="1"/>
            <a:r>
              <a:rPr lang="en-US" smtClean="0"/>
              <a:t>Frequency range: 2.4–2.4835 GHz</a:t>
            </a:r>
          </a:p>
          <a:p>
            <a:pPr lvl="1" eaLnBrk="1" hangingPunct="1"/>
            <a:r>
              <a:rPr lang="en-US" smtClean="0"/>
              <a:t>11 unlicensed communications channels</a:t>
            </a:r>
          </a:p>
          <a:p>
            <a:pPr lvl="1" eaLnBrk="1" hangingPunct="1"/>
            <a:r>
              <a:rPr lang="en-US" smtClean="0"/>
              <a:t>Susceptible to interference</a:t>
            </a:r>
          </a:p>
          <a:p>
            <a:pPr eaLnBrk="1" hangingPunct="1"/>
            <a:r>
              <a:rPr lang="en-US" smtClean="0"/>
              <a:t>Unlicensed</a:t>
            </a:r>
          </a:p>
          <a:p>
            <a:pPr lvl="1" eaLnBrk="1" hangingPunct="1"/>
            <a:r>
              <a:rPr lang="en-US" smtClean="0"/>
              <a:t>No FCC registration required</a:t>
            </a:r>
          </a:p>
          <a:p>
            <a:pPr eaLnBrk="1" hangingPunct="1"/>
            <a:r>
              <a:rPr lang="en-US" smtClean="0"/>
              <a:t>5-GHz band (newer)</a:t>
            </a:r>
          </a:p>
          <a:p>
            <a:pPr lvl="1" eaLnBrk="1" hangingPunct="1"/>
            <a:r>
              <a:rPr lang="en-US" smtClean="0"/>
              <a:t>Frequency bands</a:t>
            </a:r>
          </a:p>
          <a:p>
            <a:pPr lvl="2" eaLnBrk="1" hangingPunct="1"/>
            <a:r>
              <a:rPr lang="en-US" smtClean="0"/>
              <a:t>5.1 GHz, 5.3 GHz, 5.4 GHz, 5.8 GHz</a:t>
            </a:r>
          </a:p>
          <a:p>
            <a:pPr lvl="1" eaLnBrk="1" hangingPunct="1"/>
            <a:r>
              <a:rPr lang="en-US" smtClean="0"/>
              <a:t>24 unlicensed bands, each 20 MHz wide</a:t>
            </a:r>
          </a:p>
          <a:p>
            <a:pPr lvl="1" eaLnBrk="1" hangingPunct="1"/>
            <a:r>
              <a:rPr lang="en-US" smtClean="0"/>
              <a:t>Used by weather, military radar communications</a:t>
            </a:r>
          </a:p>
        </p:txBody>
      </p:sp>
      <p:sp>
        <p:nvSpPr>
          <p:cNvPr id="8" name="Date Placeholder 7"/>
          <p:cNvSpPr>
            <a:spLocks noGrp="1"/>
          </p:cNvSpPr>
          <p:nvPr>
            <p:ph type="dt" sz="half" idx="10"/>
          </p:nvPr>
        </p:nvSpPr>
        <p:spPr/>
        <p:txBody>
          <a:bodyPr/>
          <a:lstStyle/>
          <a:p>
            <a:fld id="{B5ED82B4-1AEE-449F-9D2B-CCAAEC2CAD80}" type="datetime1">
              <a:rPr lang="en-US" smtClean="0"/>
              <a:pPr/>
              <a:t>6/17/2015</a:t>
            </a:fld>
            <a:endParaRPr lang="en-US"/>
          </a:p>
        </p:txBody>
      </p:sp>
      <p:sp>
        <p:nvSpPr>
          <p:cNvPr id="6" name="Slide Number Placeholder 5"/>
          <p:cNvSpPr>
            <a:spLocks noGrp="1"/>
          </p:cNvSpPr>
          <p:nvPr>
            <p:ph type="sldNum" sz="quarter" idx="12"/>
          </p:nvPr>
        </p:nvSpPr>
        <p:spPr/>
        <p:txBody>
          <a:bodyPr/>
          <a:lstStyle/>
          <a:p>
            <a:fld id="{8E245B61-4FD3-4EDF-A454-3B7288BAC0F6}" type="slidenum">
              <a:rPr lang="en-US" smtClean="0"/>
              <a:pPr/>
              <a:t>63</a:t>
            </a:fld>
            <a:endParaRPr lang="en-US" dirty="0"/>
          </a:p>
        </p:txBody>
      </p:sp>
    </p:spTree>
    <p:extLst>
      <p:ext uri="{BB962C8B-B14F-4D97-AF65-F5344CB8AC3E}">
        <p14:creationId xmlns:p14="http://schemas.microsoft.com/office/powerpoint/2010/main" val="25546909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fontScale="90000"/>
          </a:bodyPr>
          <a:lstStyle/>
          <a:p>
            <a:pPr eaLnBrk="1" hangingPunct="1"/>
            <a:r>
              <a:rPr lang="en-US" dirty="0" smtClean="0"/>
              <a:t>Narrowband, Broadband, and Spread Spectrum Signals</a:t>
            </a:r>
          </a:p>
        </p:txBody>
      </p:sp>
      <p:sp>
        <p:nvSpPr>
          <p:cNvPr id="16389" name="Rectangle 3"/>
          <p:cNvSpPr>
            <a:spLocks noGrp="1" noChangeArrowheads="1"/>
          </p:cNvSpPr>
          <p:nvPr>
            <p:ph idx="1"/>
          </p:nvPr>
        </p:nvSpPr>
        <p:spPr>
          <a:xfrm>
            <a:off x="304800" y="1600200"/>
            <a:ext cx="8763000" cy="4525963"/>
          </a:xfrm>
        </p:spPr>
        <p:txBody>
          <a:bodyPr>
            <a:normAutofit fontScale="77500" lnSpcReduction="20000"/>
          </a:bodyPr>
          <a:lstStyle/>
          <a:p>
            <a:pPr eaLnBrk="1" hangingPunct="1"/>
            <a:r>
              <a:rPr lang="en-US" dirty="0" smtClean="0"/>
              <a:t>Defines wireless spectrum use:</a:t>
            </a:r>
          </a:p>
          <a:p>
            <a:pPr lvl="1" eaLnBrk="1" hangingPunct="1"/>
            <a:r>
              <a:rPr lang="en-US" dirty="0" smtClean="0"/>
              <a:t>Narrowband</a:t>
            </a:r>
          </a:p>
          <a:p>
            <a:pPr lvl="2" eaLnBrk="1" hangingPunct="1"/>
            <a:r>
              <a:rPr lang="en-US" dirty="0" smtClean="0"/>
              <a:t>Transmitter concentrates signal energy at </a:t>
            </a:r>
            <a:r>
              <a:rPr lang="en-US" u="sng" dirty="0" smtClean="0"/>
              <a:t>single frequency</a:t>
            </a:r>
            <a:r>
              <a:rPr lang="en-US" dirty="0" smtClean="0"/>
              <a:t>, very small frequency range (think telephones)</a:t>
            </a:r>
          </a:p>
          <a:p>
            <a:pPr lvl="1" eaLnBrk="1" hangingPunct="1"/>
            <a:r>
              <a:rPr lang="en-US" dirty="0" smtClean="0"/>
              <a:t>Broadband</a:t>
            </a:r>
          </a:p>
          <a:p>
            <a:pPr lvl="2" eaLnBrk="1" hangingPunct="1"/>
            <a:r>
              <a:rPr lang="en-US" dirty="0" smtClean="0"/>
              <a:t>Relatively wide wireless spectrum band </a:t>
            </a:r>
          </a:p>
          <a:p>
            <a:pPr lvl="2"/>
            <a:r>
              <a:rPr lang="en-US" dirty="0" smtClean="0"/>
              <a:t>bandwidth</a:t>
            </a:r>
            <a:r>
              <a:rPr lang="en-US" dirty="0"/>
              <a:t> is shared by more than one simultaneous signal</a:t>
            </a:r>
            <a:endParaRPr lang="en-US" dirty="0" smtClean="0"/>
          </a:p>
          <a:p>
            <a:pPr lvl="2" eaLnBrk="1" hangingPunct="1"/>
            <a:r>
              <a:rPr lang="en-US" dirty="0" smtClean="0"/>
              <a:t>Higher throughputs than narrowband</a:t>
            </a:r>
          </a:p>
          <a:p>
            <a:pPr lvl="1" eaLnBrk="1" hangingPunct="1"/>
            <a:r>
              <a:rPr lang="en-US" dirty="0" smtClean="0"/>
              <a:t>Spread-spectrum</a:t>
            </a:r>
          </a:p>
          <a:p>
            <a:pPr lvl="2" eaLnBrk="1" hangingPunct="1"/>
            <a:r>
              <a:rPr lang="en-US" u="sng" dirty="0" smtClean="0"/>
              <a:t>Multiple frequencies </a:t>
            </a:r>
            <a:r>
              <a:rPr lang="en-US" dirty="0" smtClean="0"/>
              <a:t>used to transmit signal</a:t>
            </a:r>
          </a:p>
          <a:p>
            <a:pPr lvl="2"/>
            <a:r>
              <a:rPr lang="en-US" dirty="0" smtClean="0"/>
              <a:t>Offers noise </a:t>
            </a:r>
            <a:r>
              <a:rPr lang="en-US" dirty="0"/>
              <a:t>reduction, security and resistance to </a:t>
            </a:r>
            <a:r>
              <a:rPr lang="en-US" dirty="0" smtClean="0"/>
              <a:t>jamming/interception</a:t>
            </a:r>
          </a:p>
          <a:p>
            <a:pPr lvl="1"/>
            <a:r>
              <a:rPr lang="en-US" dirty="0" err="1" smtClean="0"/>
              <a:t>Orthagonol</a:t>
            </a:r>
            <a:r>
              <a:rPr lang="en-US" dirty="0" smtClean="0"/>
              <a:t> (OFDM)</a:t>
            </a:r>
          </a:p>
          <a:p>
            <a:pPr lvl="2"/>
            <a:r>
              <a:rPr lang="en-US" dirty="0" smtClean="0"/>
              <a:t>Uses multiple carrier frequencies for increased throughput</a:t>
            </a:r>
          </a:p>
          <a:p>
            <a:pPr lvl="2"/>
            <a:r>
              <a:rPr lang="en-US" dirty="0" smtClean="0"/>
              <a:t>OFDM </a:t>
            </a:r>
            <a:r>
              <a:rPr lang="en-US" dirty="0"/>
              <a:t>uses many narrow band </a:t>
            </a:r>
            <a:r>
              <a:rPr lang="en-US" dirty="0" smtClean="0"/>
              <a:t>signals  (think digital TV)</a:t>
            </a:r>
          </a:p>
        </p:txBody>
      </p:sp>
      <p:sp>
        <p:nvSpPr>
          <p:cNvPr id="8" name="Date Placeholder 7"/>
          <p:cNvSpPr>
            <a:spLocks noGrp="1"/>
          </p:cNvSpPr>
          <p:nvPr>
            <p:ph type="dt" sz="half" idx="10"/>
          </p:nvPr>
        </p:nvSpPr>
        <p:spPr/>
        <p:txBody>
          <a:bodyPr/>
          <a:lstStyle/>
          <a:p>
            <a:fld id="{41FC065A-2909-42F6-AF91-422727E7F809}" type="datetime1">
              <a:rPr lang="en-US" smtClean="0"/>
              <a:pPr/>
              <a:t>6/17/2015</a:t>
            </a:fld>
            <a:endParaRPr lang="en-US"/>
          </a:p>
        </p:txBody>
      </p:sp>
      <p:sp>
        <p:nvSpPr>
          <p:cNvPr id="6" name="Slide Number Placeholder 5"/>
          <p:cNvSpPr>
            <a:spLocks noGrp="1"/>
          </p:cNvSpPr>
          <p:nvPr>
            <p:ph type="sldNum" sz="quarter" idx="12"/>
          </p:nvPr>
        </p:nvSpPr>
        <p:spPr/>
        <p:txBody>
          <a:bodyPr/>
          <a:lstStyle/>
          <a:p>
            <a:fld id="{8E245B61-4FD3-4EDF-A454-3B7288BAC0F6}" type="slidenum">
              <a:rPr lang="en-US" smtClean="0"/>
              <a:pPr/>
              <a:t>64</a:t>
            </a:fld>
            <a:endParaRPr lang="en-US" dirty="0"/>
          </a:p>
        </p:txBody>
      </p:sp>
    </p:spTree>
    <p:extLst>
      <p:ext uri="{BB962C8B-B14F-4D97-AF65-F5344CB8AC3E}">
        <p14:creationId xmlns:p14="http://schemas.microsoft.com/office/powerpoint/2010/main" val="87444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9">
                                            <p:txEl>
                                              <p:pRg st="1" end="1"/>
                                            </p:txEl>
                                          </p:spTgt>
                                        </p:tgtEl>
                                        <p:attrNameLst>
                                          <p:attrName>style.visibility</p:attrName>
                                        </p:attrNameLst>
                                      </p:cBhvr>
                                      <p:to>
                                        <p:strVal val="visible"/>
                                      </p:to>
                                    </p:set>
                                    <p:animEffect transition="in" filter="fade">
                                      <p:cBhvr>
                                        <p:cTn id="7" dur="500"/>
                                        <p:tgtEl>
                                          <p:spTgt spid="1638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89">
                                            <p:txEl>
                                              <p:pRg st="2" end="2"/>
                                            </p:txEl>
                                          </p:spTgt>
                                        </p:tgtEl>
                                        <p:attrNameLst>
                                          <p:attrName>style.visibility</p:attrName>
                                        </p:attrNameLst>
                                      </p:cBhvr>
                                      <p:to>
                                        <p:strVal val="visible"/>
                                      </p:to>
                                    </p:set>
                                    <p:animEffect transition="in" filter="fade">
                                      <p:cBhvr>
                                        <p:cTn id="10" dur="500"/>
                                        <p:tgtEl>
                                          <p:spTgt spid="1638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389">
                                            <p:txEl>
                                              <p:pRg st="3" end="3"/>
                                            </p:txEl>
                                          </p:spTgt>
                                        </p:tgtEl>
                                        <p:attrNameLst>
                                          <p:attrName>style.visibility</p:attrName>
                                        </p:attrNameLst>
                                      </p:cBhvr>
                                      <p:to>
                                        <p:strVal val="visible"/>
                                      </p:to>
                                    </p:set>
                                    <p:animEffect transition="in" filter="fade">
                                      <p:cBhvr>
                                        <p:cTn id="15" dur="500"/>
                                        <p:tgtEl>
                                          <p:spTgt spid="1638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389">
                                            <p:txEl>
                                              <p:pRg st="4" end="4"/>
                                            </p:txEl>
                                          </p:spTgt>
                                        </p:tgtEl>
                                        <p:attrNameLst>
                                          <p:attrName>style.visibility</p:attrName>
                                        </p:attrNameLst>
                                      </p:cBhvr>
                                      <p:to>
                                        <p:strVal val="visible"/>
                                      </p:to>
                                    </p:set>
                                    <p:animEffect transition="in" filter="fade">
                                      <p:cBhvr>
                                        <p:cTn id="18" dur="500"/>
                                        <p:tgtEl>
                                          <p:spTgt spid="1638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6389">
                                            <p:txEl>
                                              <p:pRg st="5" end="5"/>
                                            </p:txEl>
                                          </p:spTgt>
                                        </p:tgtEl>
                                        <p:attrNameLst>
                                          <p:attrName>style.visibility</p:attrName>
                                        </p:attrNameLst>
                                      </p:cBhvr>
                                      <p:to>
                                        <p:strVal val="visible"/>
                                      </p:to>
                                    </p:set>
                                    <p:animEffect transition="in" filter="fade">
                                      <p:cBhvr>
                                        <p:cTn id="21" dur="500"/>
                                        <p:tgtEl>
                                          <p:spTgt spid="16389">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389">
                                            <p:txEl>
                                              <p:pRg st="6" end="6"/>
                                            </p:txEl>
                                          </p:spTgt>
                                        </p:tgtEl>
                                        <p:attrNameLst>
                                          <p:attrName>style.visibility</p:attrName>
                                        </p:attrNameLst>
                                      </p:cBhvr>
                                      <p:to>
                                        <p:strVal val="visible"/>
                                      </p:to>
                                    </p:set>
                                    <p:animEffect transition="in" filter="fade">
                                      <p:cBhvr>
                                        <p:cTn id="24" dur="500"/>
                                        <p:tgtEl>
                                          <p:spTgt spid="16389">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389">
                                            <p:txEl>
                                              <p:pRg st="7" end="7"/>
                                            </p:txEl>
                                          </p:spTgt>
                                        </p:tgtEl>
                                        <p:attrNameLst>
                                          <p:attrName>style.visibility</p:attrName>
                                        </p:attrNameLst>
                                      </p:cBhvr>
                                      <p:to>
                                        <p:strVal val="visible"/>
                                      </p:to>
                                    </p:set>
                                    <p:animEffect transition="in" filter="fade">
                                      <p:cBhvr>
                                        <p:cTn id="29" dur="500"/>
                                        <p:tgtEl>
                                          <p:spTgt spid="16389">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6389">
                                            <p:txEl>
                                              <p:pRg st="8" end="8"/>
                                            </p:txEl>
                                          </p:spTgt>
                                        </p:tgtEl>
                                        <p:attrNameLst>
                                          <p:attrName>style.visibility</p:attrName>
                                        </p:attrNameLst>
                                      </p:cBhvr>
                                      <p:to>
                                        <p:strVal val="visible"/>
                                      </p:to>
                                    </p:set>
                                    <p:animEffect transition="in" filter="fade">
                                      <p:cBhvr>
                                        <p:cTn id="32" dur="500"/>
                                        <p:tgtEl>
                                          <p:spTgt spid="16389">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6389">
                                            <p:txEl>
                                              <p:pRg st="9" end="9"/>
                                            </p:txEl>
                                          </p:spTgt>
                                        </p:tgtEl>
                                        <p:attrNameLst>
                                          <p:attrName>style.visibility</p:attrName>
                                        </p:attrNameLst>
                                      </p:cBhvr>
                                      <p:to>
                                        <p:strVal val="visible"/>
                                      </p:to>
                                    </p:set>
                                    <p:animEffect transition="in" filter="fade">
                                      <p:cBhvr>
                                        <p:cTn id="35" dur="500"/>
                                        <p:tgtEl>
                                          <p:spTgt spid="16389">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389">
                                            <p:txEl>
                                              <p:pRg st="10" end="10"/>
                                            </p:txEl>
                                          </p:spTgt>
                                        </p:tgtEl>
                                        <p:attrNameLst>
                                          <p:attrName>style.visibility</p:attrName>
                                        </p:attrNameLst>
                                      </p:cBhvr>
                                      <p:to>
                                        <p:strVal val="visible"/>
                                      </p:to>
                                    </p:set>
                                    <p:animEffect transition="in" filter="fade">
                                      <p:cBhvr>
                                        <p:cTn id="40" dur="500"/>
                                        <p:tgtEl>
                                          <p:spTgt spid="16389">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6389">
                                            <p:txEl>
                                              <p:pRg st="11" end="11"/>
                                            </p:txEl>
                                          </p:spTgt>
                                        </p:tgtEl>
                                        <p:attrNameLst>
                                          <p:attrName>style.visibility</p:attrName>
                                        </p:attrNameLst>
                                      </p:cBhvr>
                                      <p:to>
                                        <p:strVal val="visible"/>
                                      </p:to>
                                    </p:set>
                                    <p:animEffect transition="in" filter="fade">
                                      <p:cBhvr>
                                        <p:cTn id="43" dur="500"/>
                                        <p:tgtEl>
                                          <p:spTgt spid="16389">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6389">
                                            <p:txEl>
                                              <p:pRg st="12" end="12"/>
                                            </p:txEl>
                                          </p:spTgt>
                                        </p:tgtEl>
                                        <p:attrNameLst>
                                          <p:attrName>style.visibility</p:attrName>
                                        </p:attrNameLst>
                                      </p:cBhvr>
                                      <p:to>
                                        <p:strVal val="visible"/>
                                      </p:to>
                                    </p:set>
                                    <p:animEffect transition="in" filter="fade">
                                      <p:cBhvr>
                                        <p:cTn id="46" dur="500"/>
                                        <p:tgtEl>
                                          <p:spTgt spid="1638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Fixed versus Mobile</a:t>
            </a:r>
          </a:p>
        </p:txBody>
      </p:sp>
      <p:sp>
        <p:nvSpPr>
          <p:cNvPr id="18435" name="Rectangle 3"/>
          <p:cNvSpPr>
            <a:spLocks noGrp="1" noChangeArrowheads="1"/>
          </p:cNvSpPr>
          <p:nvPr>
            <p:ph idx="1"/>
          </p:nvPr>
        </p:nvSpPr>
        <p:spPr/>
        <p:txBody>
          <a:bodyPr>
            <a:normAutofit fontScale="85000" lnSpcReduction="20000"/>
          </a:bodyPr>
          <a:lstStyle/>
          <a:p>
            <a:r>
              <a:rPr lang="en-US" dirty="0"/>
              <a:t>Mobile communications wireless systems</a:t>
            </a:r>
          </a:p>
          <a:p>
            <a:pPr lvl="1"/>
            <a:r>
              <a:rPr lang="en-US" dirty="0"/>
              <a:t>Receiver located anywhere within transmitter’s range</a:t>
            </a:r>
          </a:p>
          <a:p>
            <a:pPr lvl="2"/>
            <a:r>
              <a:rPr lang="en-US" dirty="0"/>
              <a:t>Receiver can </a:t>
            </a:r>
            <a:r>
              <a:rPr lang="en-US" dirty="0" smtClean="0"/>
              <a:t>roam</a:t>
            </a:r>
          </a:p>
          <a:p>
            <a:pPr lvl="2"/>
            <a:r>
              <a:rPr lang="en-US" dirty="0" err="1" smtClean="0"/>
              <a:t>WiFi</a:t>
            </a:r>
            <a:r>
              <a:rPr lang="en-US" dirty="0" smtClean="0"/>
              <a:t> and Cellular networks</a:t>
            </a:r>
            <a:endParaRPr lang="en-US" dirty="0"/>
          </a:p>
          <a:p>
            <a:pPr eaLnBrk="1" hangingPunct="1"/>
            <a:r>
              <a:rPr lang="en-US" dirty="0" smtClean="0"/>
              <a:t>Fixed communications wireless systems</a:t>
            </a:r>
          </a:p>
          <a:p>
            <a:pPr lvl="1" eaLnBrk="1" hangingPunct="1"/>
            <a:r>
              <a:rPr lang="en-US" dirty="0" smtClean="0"/>
              <a:t>Transmitter, receiver locations do not move</a:t>
            </a:r>
          </a:p>
          <a:p>
            <a:pPr lvl="1" eaLnBrk="1" hangingPunct="1"/>
            <a:r>
              <a:rPr lang="en-US" dirty="0" smtClean="0"/>
              <a:t>Transmitting antenna focuses energy directly toward receiving antenna</a:t>
            </a:r>
          </a:p>
          <a:p>
            <a:pPr lvl="2" eaLnBrk="1" hangingPunct="1"/>
            <a:r>
              <a:rPr lang="en-US" dirty="0" smtClean="0"/>
              <a:t>Point-to-point link results</a:t>
            </a:r>
          </a:p>
          <a:p>
            <a:pPr lvl="1" eaLnBrk="1" hangingPunct="1"/>
            <a:r>
              <a:rPr lang="en-US" dirty="0" smtClean="0"/>
              <a:t>Advantage</a:t>
            </a:r>
          </a:p>
          <a:p>
            <a:pPr lvl="2" eaLnBrk="1" hangingPunct="1"/>
            <a:r>
              <a:rPr lang="en-US" dirty="0" smtClean="0"/>
              <a:t>No wasted energy issuing signals</a:t>
            </a:r>
          </a:p>
          <a:p>
            <a:pPr lvl="2" eaLnBrk="1" hangingPunct="1"/>
            <a:r>
              <a:rPr lang="en-US" dirty="0" smtClean="0"/>
              <a:t>More energy used for signal itself</a:t>
            </a:r>
          </a:p>
          <a:p>
            <a:pPr lvl="1"/>
            <a:r>
              <a:rPr lang="en-US" dirty="0" smtClean="0"/>
              <a:t>Used in </a:t>
            </a:r>
            <a:r>
              <a:rPr lang="en-US" dirty="0" err="1" smtClean="0"/>
              <a:t>Bldg</a:t>
            </a:r>
            <a:r>
              <a:rPr lang="en-US" dirty="0" smtClean="0"/>
              <a:t> to </a:t>
            </a:r>
            <a:r>
              <a:rPr lang="en-US" dirty="0" err="1" smtClean="0"/>
              <a:t>Bldg</a:t>
            </a:r>
            <a:r>
              <a:rPr lang="en-US" dirty="0" smtClean="0"/>
              <a:t> communications</a:t>
            </a:r>
          </a:p>
        </p:txBody>
      </p:sp>
      <p:sp>
        <p:nvSpPr>
          <p:cNvPr id="8" name="Date Placeholder 7"/>
          <p:cNvSpPr>
            <a:spLocks noGrp="1"/>
          </p:cNvSpPr>
          <p:nvPr>
            <p:ph type="dt" sz="half" idx="10"/>
          </p:nvPr>
        </p:nvSpPr>
        <p:spPr/>
        <p:txBody>
          <a:bodyPr/>
          <a:lstStyle/>
          <a:p>
            <a:fld id="{219FE6B1-C49E-4488-A91A-F7331DF96FD1}" type="datetime1">
              <a:rPr lang="en-US" smtClean="0"/>
              <a:pPr/>
              <a:t>6/17/2015</a:t>
            </a:fld>
            <a:endParaRPr lang="en-US"/>
          </a:p>
        </p:txBody>
      </p:sp>
      <p:sp>
        <p:nvSpPr>
          <p:cNvPr id="7" name="Footer Placeholder 6"/>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E245B61-4FD3-4EDF-A454-3B7288BAC0F6}" type="slidenum">
              <a:rPr lang="en-US" smtClean="0"/>
              <a:pPr/>
              <a:t>65</a:t>
            </a:fld>
            <a:endParaRPr lang="en-US" dirty="0"/>
          </a:p>
        </p:txBody>
      </p:sp>
    </p:spTree>
    <p:extLst>
      <p:ext uri="{BB962C8B-B14F-4D97-AF65-F5344CB8AC3E}">
        <p14:creationId xmlns:p14="http://schemas.microsoft.com/office/powerpoint/2010/main" val="25301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500"/>
                                        <p:tgtEl>
                                          <p:spTgt spid="1843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435">
                                            <p:txEl>
                                              <p:pRg st="1" end="1"/>
                                            </p:txEl>
                                          </p:spTgt>
                                        </p:tgtEl>
                                        <p:attrNameLst>
                                          <p:attrName>style.visibility</p:attrName>
                                        </p:attrNameLst>
                                      </p:cBhvr>
                                      <p:to>
                                        <p:strVal val="visible"/>
                                      </p:to>
                                    </p:set>
                                    <p:animEffect transition="in" filter="fade">
                                      <p:cBhvr>
                                        <p:cTn id="10" dur="500"/>
                                        <p:tgtEl>
                                          <p:spTgt spid="1843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animEffect transition="in" filter="fade">
                                      <p:cBhvr>
                                        <p:cTn id="13" dur="500"/>
                                        <p:tgtEl>
                                          <p:spTgt spid="1843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8435">
                                            <p:txEl>
                                              <p:pRg st="3" end="3"/>
                                            </p:txEl>
                                          </p:spTgt>
                                        </p:tgtEl>
                                        <p:attrNameLst>
                                          <p:attrName>style.visibility</p:attrName>
                                        </p:attrNameLst>
                                      </p:cBhvr>
                                      <p:to>
                                        <p:strVal val="visible"/>
                                      </p:to>
                                    </p:set>
                                    <p:animEffect transition="in" filter="fade">
                                      <p:cBhvr>
                                        <p:cTn id="16" dur="500"/>
                                        <p:tgtEl>
                                          <p:spTgt spid="1843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435">
                                            <p:txEl>
                                              <p:pRg st="4" end="4"/>
                                            </p:txEl>
                                          </p:spTgt>
                                        </p:tgtEl>
                                        <p:attrNameLst>
                                          <p:attrName>style.visibility</p:attrName>
                                        </p:attrNameLst>
                                      </p:cBhvr>
                                      <p:to>
                                        <p:strVal val="visible"/>
                                      </p:to>
                                    </p:set>
                                    <p:animEffect transition="in" filter="fade">
                                      <p:cBhvr>
                                        <p:cTn id="21" dur="500"/>
                                        <p:tgtEl>
                                          <p:spTgt spid="1843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435">
                                            <p:txEl>
                                              <p:pRg st="5" end="5"/>
                                            </p:txEl>
                                          </p:spTgt>
                                        </p:tgtEl>
                                        <p:attrNameLst>
                                          <p:attrName>style.visibility</p:attrName>
                                        </p:attrNameLst>
                                      </p:cBhvr>
                                      <p:to>
                                        <p:strVal val="visible"/>
                                      </p:to>
                                    </p:set>
                                    <p:animEffect transition="in" filter="fade">
                                      <p:cBhvr>
                                        <p:cTn id="24" dur="500"/>
                                        <p:tgtEl>
                                          <p:spTgt spid="1843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435">
                                            <p:txEl>
                                              <p:pRg st="6" end="6"/>
                                            </p:txEl>
                                          </p:spTgt>
                                        </p:tgtEl>
                                        <p:attrNameLst>
                                          <p:attrName>style.visibility</p:attrName>
                                        </p:attrNameLst>
                                      </p:cBhvr>
                                      <p:to>
                                        <p:strVal val="visible"/>
                                      </p:to>
                                    </p:set>
                                    <p:animEffect transition="in" filter="fade">
                                      <p:cBhvr>
                                        <p:cTn id="27" dur="500"/>
                                        <p:tgtEl>
                                          <p:spTgt spid="1843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8435">
                                            <p:txEl>
                                              <p:pRg st="7" end="7"/>
                                            </p:txEl>
                                          </p:spTgt>
                                        </p:tgtEl>
                                        <p:attrNameLst>
                                          <p:attrName>style.visibility</p:attrName>
                                        </p:attrNameLst>
                                      </p:cBhvr>
                                      <p:to>
                                        <p:strVal val="visible"/>
                                      </p:to>
                                    </p:set>
                                    <p:animEffect transition="in" filter="fade">
                                      <p:cBhvr>
                                        <p:cTn id="30" dur="500"/>
                                        <p:tgtEl>
                                          <p:spTgt spid="18435">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8435">
                                            <p:txEl>
                                              <p:pRg st="8" end="8"/>
                                            </p:txEl>
                                          </p:spTgt>
                                        </p:tgtEl>
                                        <p:attrNameLst>
                                          <p:attrName>style.visibility</p:attrName>
                                        </p:attrNameLst>
                                      </p:cBhvr>
                                      <p:to>
                                        <p:strVal val="visible"/>
                                      </p:to>
                                    </p:set>
                                    <p:animEffect transition="in" filter="fade">
                                      <p:cBhvr>
                                        <p:cTn id="33" dur="500"/>
                                        <p:tgtEl>
                                          <p:spTgt spid="18435">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8435">
                                            <p:txEl>
                                              <p:pRg st="9" end="9"/>
                                            </p:txEl>
                                          </p:spTgt>
                                        </p:tgtEl>
                                        <p:attrNameLst>
                                          <p:attrName>style.visibility</p:attrName>
                                        </p:attrNameLst>
                                      </p:cBhvr>
                                      <p:to>
                                        <p:strVal val="visible"/>
                                      </p:to>
                                    </p:set>
                                    <p:animEffect transition="in" filter="fade">
                                      <p:cBhvr>
                                        <p:cTn id="36" dur="500"/>
                                        <p:tgtEl>
                                          <p:spTgt spid="18435">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8435">
                                            <p:txEl>
                                              <p:pRg st="10" end="10"/>
                                            </p:txEl>
                                          </p:spTgt>
                                        </p:tgtEl>
                                        <p:attrNameLst>
                                          <p:attrName>style.visibility</p:attrName>
                                        </p:attrNameLst>
                                      </p:cBhvr>
                                      <p:to>
                                        <p:strVal val="visible"/>
                                      </p:to>
                                    </p:set>
                                    <p:animEffect transition="in" filter="fade">
                                      <p:cBhvr>
                                        <p:cTn id="39" dur="500"/>
                                        <p:tgtEl>
                                          <p:spTgt spid="18435">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8435">
                                            <p:txEl>
                                              <p:pRg st="11" end="11"/>
                                            </p:txEl>
                                          </p:spTgt>
                                        </p:tgtEl>
                                        <p:attrNameLst>
                                          <p:attrName>style.visibility</p:attrName>
                                        </p:attrNameLst>
                                      </p:cBhvr>
                                      <p:to>
                                        <p:strVal val="visible"/>
                                      </p:to>
                                    </p:set>
                                    <p:animEffect transition="in" filter="fade">
                                      <p:cBhvr>
                                        <p:cTn id="42" dur="500"/>
                                        <p:tgtEl>
                                          <p:spTgt spid="1843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lstStyle/>
          <a:p>
            <a:pPr eaLnBrk="1" hangingPunct="1"/>
            <a:r>
              <a:rPr lang="en-US" dirty="0" err="1" smtClean="0"/>
              <a:t>wLAN</a:t>
            </a:r>
            <a:r>
              <a:rPr lang="en-US" dirty="0" smtClean="0"/>
              <a:t> Architecture</a:t>
            </a:r>
          </a:p>
        </p:txBody>
      </p:sp>
      <p:sp>
        <p:nvSpPr>
          <p:cNvPr id="10" name="Date Placeholder 9"/>
          <p:cNvSpPr>
            <a:spLocks noGrp="1"/>
          </p:cNvSpPr>
          <p:nvPr>
            <p:ph type="dt" sz="half" idx="10"/>
          </p:nvPr>
        </p:nvSpPr>
        <p:spPr/>
        <p:txBody>
          <a:bodyPr/>
          <a:lstStyle/>
          <a:p>
            <a:fld id="{F2DB670A-0894-45A0-91A2-FB8FC4D0312C}" type="datetime1">
              <a:rPr lang="en-US" smtClean="0"/>
              <a:pPr/>
              <a:t>6/17/2015</a:t>
            </a:fld>
            <a:endParaRPr lang="en-US"/>
          </a:p>
        </p:txBody>
      </p:sp>
      <p:sp>
        <p:nvSpPr>
          <p:cNvPr id="9" name="Footer Placeholder 8"/>
          <p:cNvSpPr>
            <a:spLocks noGrp="1"/>
          </p:cNvSpPr>
          <p:nvPr>
            <p:ph type="ftr" sz="quarter" idx="11"/>
          </p:nvPr>
        </p:nvSpPr>
        <p:spPr/>
        <p:txBody>
          <a:bodyPr/>
          <a:lstStyle/>
          <a:p>
            <a:pPr>
              <a:defRPr/>
            </a:pPr>
            <a:endParaRPr lang="en-US" dirty="0"/>
          </a:p>
        </p:txBody>
      </p:sp>
      <p:sp>
        <p:nvSpPr>
          <p:cNvPr id="8" name="Slide Number Placeholder 7"/>
          <p:cNvSpPr>
            <a:spLocks noGrp="1"/>
          </p:cNvSpPr>
          <p:nvPr>
            <p:ph type="sldNum" sz="quarter" idx="12"/>
          </p:nvPr>
        </p:nvSpPr>
        <p:spPr/>
        <p:txBody>
          <a:bodyPr/>
          <a:lstStyle/>
          <a:p>
            <a:fld id="{8E245B61-4FD3-4EDF-A454-3B7288BAC0F6}" type="slidenum">
              <a:rPr lang="en-US" smtClean="0"/>
              <a:pPr/>
              <a:t>66</a:t>
            </a:fld>
            <a:endParaRPr lang="en-US" dirty="0"/>
          </a:p>
        </p:txBody>
      </p:sp>
      <p:grpSp>
        <p:nvGrpSpPr>
          <p:cNvPr id="20485" name="Group 12"/>
          <p:cNvGrpSpPr>
            <a:grpSpLocks/>
          </p:cNvGrpSpPr>
          <p:nvPr/>
        </p:nvGrpSpPr>
        <p:grpSpPr bwMode="auto">
          <a:xfrm>
            <a:off x="228600" y="1371600"/>
            <a:ext cx="3940175" cy="4405313"/>
            <a:chOff x="1536" y="912"/>
            <a:chExt cx="2482" cy="2775"/>
          </a:xfrm>
        </p:grpSpPr>
        <p:pic>
          <p:nvPicPr>
            <p:cNvPr id="20486" name="Picture 11" descr="chp8_F004"/>
            <p:cNvPicPr>
              <a:picLocks noChangeAspect="1" noChangeArrowheads="1"/>
            </p:cNvPicPr>
            <p:nvPr/>
          </p:nvPicPr>
          <p:blipFill>
            <a:blip r:embed="rId3" cstate="print"/>
            <a:srcRect/>
            <a:stretch>
              <a:fillRect/>
            </a:stretch>
          </p:blipFill>
          <p:spPr bwMode="auto">
            <a:xfrm>
              <a:off x="1536" y="912"/>
              <a:ext cx="2482" cy="2482"/>
            </a:xfrm>
            <a:prstGeom prst="rect">
              <a:avLst/>
            </a:prstGeom>
            <a:noFill/>
            <a:ln w="9525">
              <a:noFill/>
              <a:miter lim="800000"/>
              <a:headEnd/>
              <a:tailEnd/>
            </a:ln>
          </p:spPr>
        </p:pic>
        <p:sp>
          <p:nvSpPr>
            <p:cNvPr id="20487" name="Text Box 7"/>
            <p:cNvSpPr txBox="1">
              <a:spLocks noChangeArrowheads="1"/>
            </p:cNvSpPr>
            <p:nvPr/>
          </p:nvSpPr>
          <p:spPr bwMode="auto">
            <a:xfrm>
              <a:off x="1728" y="3456"/>
              <a:ext cx="2064" cy="231"/>
            </a:xfrm>
            <a:prstGeom prst="rect">
              <a:avLst/>
            </a:prstGeom>
            <a:noFill/>
            <a:ln w="9525">
              <a:noFill/>
              <a:miter lim="800000"/>
              <a:headEnd/>
              <a:tailEnd/>
            </a:ln>
          </p:spPr>
          <p:txBody>
            <a:bodyPr>
              <a:spAutoFit/>
            </a:bodyPr>
            <a:lstStyle/>
            <a:p>
              <a:pPr>
                <a:spcBef>
                  <a:spcPct val="50000"/>
                </a:spcBef>
              </a:pPr>
              <a:r>
                <a:rPr lang="en-US" dirty="0" smtClean="0"/>
                <a:t>An </a:t>
              </a:r>
              <a:r>
                <a:rPr lang="en-US" dirty="0"/>
                <a:t>ad hoc WLAN</a:t>
              </a:r>
            </a:p>
          </p:txBody>
        </p:sp>
      </p:grpSp>
      <p:grpSp>
        <p:nvGrpSpPr>
          <p:cNvPr id="11" name="Group 8"/>
          <p:cNvGrpSpPr>
            <a:grpSpLocks/>
          </p:cNvGrpSpPr>
          <p:nvPr/>
        </p:nvGrpSpPr>
        <p:grpSpPr bwMode="auto">
          <a:xfrm>
            <a:off x="4953000" y="1371600"/>
            <a:ext cx="4016375" cy="4481513"/>
            <a:chOff x="1584" y="912"/>
            <a:chExt cx="2530" cy="2823"/>
          </a:xfrm>
        </p:grpSpPr>
        <p:pic>
          <p:nvPicPr>
            <p:cNvPr id="12" name="Picture 6" descr="chp8_F005"/>
            <p:cNvPicPr>
              <a:picLocks noChangeAspect="1" noChangeArrowheads="1"/>
            </p:cNvPicPr>
            <p:nvPr/>
          </p:nvPicPr>
          <p:blipFill>
            <a:blip r:embed="rId4" cstate="print"/>
            <a:srcRect/>
            <a:stretch>
              <a:fillRect/>
            </a:stretch>
          </p:blipFill>
          <p:spPr bwMode="auto">
            <a:xfrm>
              <a:off x="1632" y="912"/>
              <a:ext cx="2482" cy="2482"/>
            </a:xfrm>
            <a:prstGeom prst="rect">
              <a:avLst/>
            </a:prstGeom>
            <a:noFill/>
            <a:ln w="9525">
              <a:noFill/>
              <a:miter lim="800000"/>
              <a:headEnd/>
              <a:tailEnd/>
            </a:ln>
          </p:spPr>
        </p:pic>
        <p:sp>
          <p:nvSpPr>
            <p:cNvPr id="13" name="Text Box 7"/>
            <p:cNvSpPr txBox="1">
              <a:spLocks noChangeArrowheads="1"/>
            </p:cNvSpPr>
            <p:nvPr/>
          </p:nvSpPr>
          <p:spPr bwMode="auto">
            <a:xfrm>
              <a:off x="1584" y="3504"/>
              <a:ext cx="2448" cy="231"/>
            </a:xfrm>
            <a:prstGeom prst="rect">
              <a:avLst/>
            </a:prstGeom>
            <a:noFill/>
            <a:ln w="9525">
              <a:noFill/>
              <a:miter lim="800000"/>
              <a:headEnd/>
              <a:tailEnd/>
            </a:ln>
          </p:spPr>
          <p:txBody>
            <a:bodyPr>
              <a:spAutoFit/>
            </a:bodyPr>
            <a:lstStyle/>
            <a:p>
              <a:pPr>
                <a:spcBef>
                  <a:spcPct val="50000"/>
                </a:spcBef>
              </a:pPr>
              <a:r>
                <a:rPr lang="en-US" dirty="0" smtClean="0"/>
                <a:t>An </a:t>
              </a:r>
              <a:r>
                <a:rPr lang="en-US" dirty="0"/>
                <a:t>infrastructure WLAN</a:t>
              </a:r>
            </a:p>
          </p:txBody>
        </p:sp>
      </p:grpSp>
    </p:spTree>
    <p:extLst>
      <p:ext uri="{BB962C8B-B14F-4D97-AF65-F5344CB8AC3E}">
        <p14:creationId xmlns:p14="http://schemas.microsoft.com/office/powerpoint/2010/main" val="41522140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eaLnBrk="1" hangingPunct="1"/>
            <a:r>
              <a:rPr lang="en-US" dirty="0" err="1" smtClean="0"/>
              <a:t>wLAN</a:t>
            </a:r>
            <a:r>
              <a:rPr lang="en-US" dirty="0" smtClean="0"/>
              <a:t> Architecture (cont’d.)</a:t>
            </a:r>
          </a:p>
        </p:txBody>
      </p:sp>
      <p:sp>
        <p:nvSpPr>
          <p:cNvPr id="21509" name="Rectangle 3"/>
          <p:cNvSpPr>
            <a:spLocks noGrp="1" noChangeArrowheads="1"/>
          </p:cNvSpPr>
          <p:nvPr>
            <p:ph idx="1"/>
          </p:nvPr>
        </p:nvSpPr>
        <p:spPr/>
        <p:txBody>
          <a:bodyPr/>
          <a:lstStyle/>
          <a:p>
            <a:pPr eaLnBrk="1" hangingPunct="1"/>
            <a:r>
              <a:rPr lang="en-US" dirty="0" smtClean="0"/>
              <a:t>Infrastructure </a:t>
            </a:r>
            <a:r>
              <a:rPr lang="en-US" dirty="0" err="1" smtClean="0"/>
              <a:t>wLAN</a:t>
            </a:r>
            <a:endParaRPr lang="en-US" dirty="0" smtClean="0"/>
          </a:p>
          <a:p>
            <a:pPr lvl="1" eaLnBrk="1" hangingPunct="1"/>
            <a:r>
              <a:rPr lang="en-US" dirty="0" smtClean="0"/>
              <a:t>Stations communicate with access point</a:t>
            </a:r>
          </a:p>
          <a:p>
            <a:pPr lvl="2" eaLnBrk="1" hangingPunct="1"/>
            <a:r>
              <a:rPr lang="en-US" b="1" u="sng" dirty="0" smtClean="0"/>
              <a:t>Not</a:t>
            </a:r>
            <a:r>
              <a:rPr lang="en-US" dirty="0" smtClean="0"/>
              <a:t> directly with each other</a:t>
            </a:r>
          </a:p>
          <a:p>
            <a:pPr lvl="1" eaLnBrk="1" hangingPunct="1"/>
            <a:r>
              <a:rPr lang="en-US" dirty="0" smtClean="0"/>
              <a:t>Access point requires sufficient power, strategic placement</a:t>
            </a:r>
          </a:p>
          <a:p>
            <a:pPr eaLnBrk="1" hangingPunct="1"/>
            <a:r>
              <a:rPr lang="en-US" dirty="0" err="1" smtClean="0"/>
              <a:t>wLAN</a:t>
            </a:r>
            <a:r>
              <a:rPr lang="en-US" dirty="0" smtClean="0"/>
              <a:t> may include several access points</a:t>
            </a:r>
          </a:p>
          <a:p>
            <a:pPr lvl="1" eaLnBrk="1" hangingPunct="1"/>
            <a:r>
              <a:rPr lang="en-US" dirty="0" smtClean="0"/>
              <a:t>Dependent upon number of stations</a:t>
            </a:r>
          </a:p>
          <a:p>
            <a:pPr lvl="1" eaLnBrk="1" hangingPunct="1"/>
            <a:r>
              <a:rPr lang="en-US" dirty="0" smtClean="0"/>
              <a:t>Maximum number varies: 10-100</a:t>
            </a:r>
          </a:p>
        </p:txBody>
      </p:sp>
      <p:sp>
        <p:nvSpPr>
          <p:cNvPr id="8" name="Date Placeholder 7"/>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E245B61-4FD3-4EDF-A454-3B7288BAC0F6}" type="slidenum">
              <a:rPr lang="en-US" smtClean="0"/>
              <a:pPr/>
              <a:t>67</a:t>
            </a:fld>
            <a:endParaRPr lang="en-US" dirty="0"/>
          </a:p>
        </p:txBody>
      </p:sp>
    </p:spTree>
    <p:extLst>
      <p:ext uri="{BB962C8B-B14F-4D97-AF65-F5344CB8AC3E}">
        <p14:creationId xmlns:p14="http://schemas.microsoft.com/office/powerpoint/2010/main" val="2904405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802.11 </a:t>
            </a:r>
            <a:r>
              <a:rPr lang="en-US" dirty="0" err="1" smtClean="0"/>
              <a:t>wLAN</a:t>
            </a:r>
            <a:r>
              <a:rPr lang="en-US" dirty="0" smtClean="0"/>
              <a:t> Standard</a:t>
            </a:r>
          </a:p>
        </p:txBody>
      </p:sp>
      <p:sp>
        <p:nvSpPr>
          <p:cNvPr id="25603" name="Rectangle 3"/>
          <p:cNvSpPr>
            <a:spLocks noGrp="1" noChangeArrowheads="1"/>
          </p:cNvSpPr>
          <p:nvPr>
            <p:ph idx="1"/>
          </p:nvPr>
        </p:nvSpPr>
        <p:spPr>
          <a:xfrm>
            <a:off x="457200" y="1524000"/>
            <a:ext cx="8229600" cy="4525963"/>
          </a:xfrm>
        </p:spPr>
        <p:txBody>
          <a:bodyPr>
            <a:normAutofit fontScale="92500" lnSpcReduction="20000"/>
          </a:bodyPr>
          <a:lstStyle/>
          <a:p>
            <a:pPr eaLnBrk="1" hangingPunct="1"/>
            <a:r>
              <a:rPr lang="en-US" dirty="0" smtClean="0"/>
              <a:t>Wireless technology standard</a:t>
            </a:r>
          </a:p>
          <a:p>
            <a:pPr lvl="1" eaLnBrk="1" hangingPunct="1"/>
            <a:r>
              <a:rPr lang="en-US" dirty="0" smtClean="0"/>
              <a:t>Describes unique functions</a:t>
            </a:r>
          </a:p>
          <a:p>
            <a:pPr lvl="2" eaLnBrk="1" hangingPunct="1"/>
            <a:r>
              <a:rPr lang="en-US" dirty="0" smtClean="0"/>
              <a:t>Physical and Data Link layers</a:t>
            </a:r>
          </a:p>
          <a:p>
            <a:pPr lvl="1" eaLnBrk="1" hangingPunct="1"/>
            <a:r>
              <a:rPr lang="en-US" dirty="0" smtClean="0"/>
              <a:t>Differences</a:t>
            </a:r>
          </a:p>
          <a:p>
            <a:pPr lvl="2" eaLnBrk="1" hangingPunct="1"/>
            <a:r>
              <a:rPr lang="en-US" dirty="0" smtClean="0"/>
              <a:t>Specified signaling methods, geographic ranges, frequency usages</a:t>
            </a:r>
          </a:p>
          <a:p>
            <a:pPr lvl="1" eaLnBrk="1" hangingPunct="1"/>
            <a:r>
              <a:rPr lang="en-US" dirty="0" smtClean="0"/>
              <a:t>Developed by IEEE’s 802.11 committee</a:t>
            </a:r>
          </a:p>
          <a:p>
            <a:pPr eaLnBrk="1" hangingPunct="1"/>
            <a:r>
              <a:rPr lang="en-US" dirty="0" smtClean="0"/>
              <a:t>Wi-Fi (wireless fidelity) standards</a:t>
            </a:r>
          </a:p>
          <a:p>
            <a:pPr lvl="1" eaLnBrk="1" hangingPunct="1"/>
            <a:r>
              <a:rPr lang="en-US" dirty="0" smtClean="0"/>
              <a:t>802.11b, 802.11a, 802.11g, 802.11n, 802.11ac </a:t>
            </a:r>
          </a:p>
          <a:p>
            <a:pPr lvl="1" eaLnBrk="1" hangingPunct="1"/>
            <a:r>
              <a:rPr lang="en-US" dirty="0" smtClean="0"/>
              <a:t>Share characteristics</a:t>
            </a:r>
          </a:p>
          <a:p>
            <a:pPr lvl="2" eaLnBrk="1" hangingPunct="1"/>
            <a:r>
              <a:rPr lang="en-US" dirty="0" smtClean="0"/>
              <a:t>Half-duplexing, access method, frame format</a:t>
            </a:r>
          </a:p>
        </p:txBody>
      </p:sp>
      <p:sp>
        <p:nvSpPr>
          <p:cNvPr id="8" name="Date Placeholder 7"/>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E245B61-4FD3-4EDF-A454-3B7288BAC0F6}" type="slidenum">
              <a:rPr lang="en-US" smtClean="0"/>
              <a:pPr/>
              <a:t>68</a:t>
            </a:fld>
            <a:endParaRPr lang="en-US" dirty="0"/>
          </a:p>
        </p:txBody>
      </p:sp>
    </p:spTree>
    <p:extLst>
      <p:ext uri="{BB962C8B-B14F-4D97-AF65-F5344CB8AC3E}">
        <p14:creationId xmlns:p14="http://schemas.microsoft.com/office/powerpoint/2010/main" val="36130511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 Management – Site Survey</a:t>
            </a:r>
            <a:endParaRPr lang="en-US" dirty="0"/>
          </a:p>
        </p:txBody>
      </p:sp>
      <p:pic>
        <p:nvPicPr>
          <p:cNvPr id="97283" name="Picture 3"/>
          <p:cNvPicPr>
            <a:picLocks noChangeAspect="1" noChangeArrowheads="1"/>
          </p:cNvPicPr>
          <p:nvPr/>
        </p:nvPicPr>
        <p:blipFill>
          <a:blip r:embed="rId3" cstate="print"/>
          <a:srcRect/>
          <a:stretch>
            <a:fillRect/>
          </a:stretch>
        </p:blipFill>
        <p:spPr bwMode="auto">
          <a:xfrm>
            <a:off x="914400" y="1143000"/>
            <a:ext cx="7543800" cy="5638800"/>
          </a:xfrm>
          <a:prstGeom prst="rect">
            <a:avLst/>
          </a:prstGeom>
          <a:noFill/>
          <a:ln w="9525">
            <a:noFill/>
            <a:miter lim="800000"/>
            <a:headEnd/>
            <a:tailEnd/>
          </a:ln>
        </p:spPr>
      </p:pic>
    </p:spTree>
    <p:extLst>
      <p:ext uri="{BB962C8B-B14F-4D97-AF65-F5344CB8AC3E}">
        <p14:creationId xmlns:p14="http://schemas.microsoft.com/office/powerpoint/2010/main" val="1301705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878"/>
            <a:ext cx="3048000" cy="4212922"/>
          </a:xfrm>
        </p:spPr>
        <p:txBody>
          <a:bodyPr>
            <a:normAutofit/>
          </a:bodyPr>
          <a:lstStyle/>
          <a:p>
            <a:r>
              <a:rPr lang="en-US" dirty="0" smtClean="0"/>
              <a:t>Loosely translated Tweet using the OSI model</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7</a:t>
            </a:fld>
            <a:endParaRPr lang="en-US"/>
          </a:p>
        </p:txBody>
      </p:sp>
      <p:pic>
        <p:nvPicPr>
          <p:cNvPr id="3074" name="Picture 2" descr="http://bdcampbell.net/webarch/images/appl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5717"/>
            <a:ext cx="5029200" cy="652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1337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en-US" dirty="0" err="1" smtClean="0"/>
              <a:t>WiFi</a:t>
            </a:r>
            <a:r>
              <a:rPr lang="en-US" dirty="0" smtClean="0"/>
              <a:t> Access Method</a:t>
            </a:r>
          </a:p>
        </p:txBody>
      </p:sp>
      <p:sp>
        <p:nvSpPr>
          <p:cNvPr id="26629" name="Rectangle 3"/>
          <p:cNvSpPr>
            <a:spLocks noGrp="1" noChangeArrowheads="1"/>
          </p:cNvSpPr>
          <p:nvPr>
            <p:ph idx="1"/>
          </p:nvPr>
        </p:nvSpPr>
        <p:spPr/>
        <p:txBody>
          <a:bodyPr>
            <a:normAutofit fontScale="92500"/>
          </a:bodyPr>
          <a:lstStyle/>
          <a:p>
            <a:pPr eaLnBrk="1" hangingPunct="1"/>
            <a:r>
              <a:rPr lang="en-US" dirty="0" smtClean="0"/>
              <a:t>802.11 MAC services</a:t>
            </a:r>
          </a:p>
          <a:p>
            <a:pPr lvl="1" eaLnBrk="1" hangingPunct="1"/>
            <a:r>
              <a:rPr lang="en-US" dirty="0" smtClean="0"/>
              <a:t>Append 48-bit (6-byte) physical addresses to frame</a:t>
            </a:r>
          </a:p>
          <a:p>
            <a:pPr lvl="2" eaLnBrk="1" hangingPunct="1"/>
            <a:r>
              <a:rPr lang="en-US" dirty="0" smtClean="0"/>
              <a:t>Identifies source, destination</a:t>
            </a:r>
          </a:p>
          <a:p>
            <a:pPr eaLnBrk="1" hangingPunct="1"/>
            <a:r>
              <a:rPr lang="en-US" dirty="0" smtClean="0"/>
              <a:t>Same physical addressing scheme as 802.3</a:t>
            </a:r>
          </a:p>
          <a:p>
            <a:pPr lvl="1" eaLnBrk="1" hangingPunct="1"/>
            <a:r>
              <a:rPr lang="en-US" dirty="0" smtClean="0"/>
              <a:t>Allows easy combination</a:t>
            </a:r>
          </a:p>
          <a:p>
            <a:pPr eaLnBrk="1" hangingPunct="1"/>
            <a:r>
              <a:rPr lang="en-US" dirty="0" smtClean="0"/>
              <a:t>Wireless devices</a:t>
            </a:r>
          </a:p>
          <a:p>
            <a:pPr lvl="1" eaLnBrk="1" hangingPunct="1"/>
            <a:r>
              <a:rPr lang="en-US" dirty="0" smtClean="0"/>
              <a:t>Not designed for simultaneous transmit, receive</a:t>
            </a:r>
          </a:p>
          <a:p>
            <a:pPr lvl="1" eaLnBrk="1" hangingPunct="1"/>
            <a:r>
              <a:rPr lang="en-US" dirty="0" smtClean="0"/>
              <a:t>Cannot quickly detect collisions</a:t>
            </a:r>
          </a:p>
          <a:p>
            <a:pPr lvl="1" eaLnBrk="1" hangingPunct="1"/>
            <a:r>
              <a:rPr lang="en-US" dirty="0" smtClean="0"/>
              <a:t>Use different access method (CSMA/CA)</a:t>
            </a:r>
          </a:p>
        </p:txBody>
      </p:sp>
      <p:sp>
        <p:nvSpPr>
          <p:cNvPr id="8" name="Date Placeholder 7"/>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E245B61-4FD3-4EDF-A454-3B7288BAC0F6}" type="slidenum">
              <a:rPr lang="en-US" smtClean="0"/>
              <a:pPr/>
              <a:t>70</a:t>
            </a:fld>
            <a:endParaRPr lang="en-US" dirty="0"/>
          </a:p>
        </p:txBody>
      </p:sp>
    </p:spTree>
    <p:extLst>
      <p:ext uri="{BB962C8B-B14F-4D97-AF65-F5344CB8AC3E}">
        <p14:creationId xmlns:p14="http://schemas.microsoft.com/office/powerpoint/2010/main" val="29409571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Autofit/>
          </a:bodyPr>
          <a:lstStyle/>
          <a:p>
            <a:r>
              <a:rPr lang="en-US" sz="2800" dirty="0" smtClean="0"/>
              <a:t>Carrier Sense </a:t>
            </a:r>
            <a:r>
              <a:rPr lang="en-US" sz="2800" dirty="0"/>
              <a:t>M</a:t>
            </a:r>
            <a:r>
              <a:rPr lang="en-US" sz="2800" dirty="0" smtClean="0"/>
              <a:t>ultiple Access with Collusion </a:t>
            </a:r>
            <a:r>
              <a:rPr lang="en-US" sz="2800" dirty="0"/>
              <a:t>Avoidance</a:t>
            </a:r>
            <a:br>
              <a:rPr lang="en-US" sz="2800" dirty="0"/>
            </a:br>
            <a:r>
              <a:rPr lang="en-US" sz="2800" dirty="0"/>
              <a:t>CSMA/CA</a:t>
            </a:r>
          </a:p>
        </p:txBody>
      </p:sp>
      <p:sp>
        <p:nvSpPr>
          <p:cNvPr id="4" name="Slide Number Placeholder 3"/>
          <p:cNvSpPr>
            <a:spLocks noGrp="1"/>
          </p:cNvSpPr>
          <p:nvPr>
            <p:ph type="sldNum" sz="quarter" idx="12"/>
          </p:nvPr>
        </p:nvSpPr>
        <p:spPr/>
        <p:txBody>
          <a:bodyPr/>
          <a:lstStyle/>
          <a:p>
            <a:fld id="{904EE2AA-B616-4104-BCDB-C0AAC4681B0E}" type="slidenum">
              <a:rPr lang="en-US" smtClean="0"/>
              <a:pPr/>
              <a:t>71</a:t>
            </a:fld>
            <a:endParaRPr lang="en-US"/>
          </a:p>
        </p:txBody>
      </p:sp>
      <p:pic>
        <p:nvPicPr>
          <p:cNvPr id="5" name="Picture 441" descr="http://upload.wikimedia.org/wikipedia/commons/thumb/1/1d/Csma_ca.svg/640px-Csma_c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978694"/>
            <a:ext cx="4572000" cy="587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59411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476250" y="115888"/>
            <a:ext cx="7772400" cy="1143000"/>
          </a:xfrm>
        </p:spPr>
        <p:txBody>
          <a:bodyPr>
            <a:normAutofit/>
          </a:bodyPr>
          <a:lstStyle/>
          <a:p>
            <a:r>
              <a:rPr lang="en-US" sz="2800" dirty="0"/>
              <a:t>Collision Avoidance: RTS-CTS exchange</a:t>
            </a:r>
          </a:p>
        </p:txBody>
      </p:sp>
      <p:sp>
        <p:nvSpPr>
          <p:cNvPr id="60" name="Footer Placeholder 4"/>
          <p:cNvSpPr>
            <a:spLocks noGrp="1"/>
          </p:cNvSpPr>
          <p:nvPr>
            <p:ph type="ftr" sz="quarter" idx="11"/>
          </p:nvPr>
        </p:nvSpPr>
        <p:spPr/>
        <p:txBody>
          <a:bodyPr/>
          <a:lstStyle/>
          <a:p>
            <a:r>
              <a:rPr lang="en-US" dirty="0" smtClean="0"/>
              <a:t>Kurose and Ross, 2009</a:t>
            </a:r>
            <a:endParaRPr lang="en-US" dirty="0">
              <a:latin typeface="Times New Roman" pitchFamily="18" charset="0"/>
            </a:endParaRPr>
          </a:p>
        </p:txBody>
      </p:sp>
      <p:sp>
        <p:nvSpPr>
          <p:cNvPr id="61" name="Slide Number Placeholder 5"/>
          <p:cNvSpPr>
            <a:spLocks noGrp="1"/>
          </p:cNvSpPr>
          <p:nvPr>
            <p:ph type="sldNum" sz="quarter" idx="12"/>
          </p:nvPr>
        </p:nvSpPr>
        <p:spPr/>
        <p:txBody>
          <a:bodyPr/>
          <a:lstStyle/>
          <a:p>
            <a:r>
              <a:rPr lang="en-US"/>
              <a:t>6-</a:t>
            </a:r>
            <a:fld id="{C55782BF-C2AD-4081-A937-232D67C5AAD5}" type="slidenum">
              <a:rPr lang="en-US"/>
              <a:pPr/>
              <a:t>72</a:t>
            </a:fld>
            <a:endParaRPr lang="en-US"/>
          </a:p>
        </p:txBody>
      </p:sp>
      <p:sp>
        <p:nvSpPr>
          <p:cNvPr id="356356" name="Text Box 4"/>
          <p:cNvSpPr txBox="1">
            <a:spLocks noChangeArrowheads="1"/>
          </p:cNvSpPr>
          <p:nvPr/>
        </p:nvSpPr>
        <p:spPr bwMode="auto">
          <a:xfrm>
            <a:off x="3246438" y="746125"/>
            <a:ext cx="184150" cy="579438"/>
          </a:xfrm>
          <a:prstGeom prst="rect">
            <a:avLst/>
          </a:prstGeom>
          <a:noFill/>
          <a:ln w="9525">
            <a:noFill/>
            <a:miter lim="800000"/>
            <a:headEnd/>
            <a:tailEnd/>
          </a:ln>
          <a:effectLst/>
        </p:spPr>
        <p:txBody>
          <a:bodyPr wrap="none">
            <a:spAutoFit/>
          </a:bodyPr>
          <a:lstStyle/>
          <a:p>
            <a:endParaRPr lang="en-US" sz="3200">
              <a:latin typeface="Times New Roman" pitchFamily="18" charset="0"/>
            </a:endParaRPr>
          </a:p>
        </p:txBody>
      </p:sp>
      <p:sp>
        <p:nvSpPr>
          <p:cNvPr id="356367" name="Text Box 15"/>
          <p:cNvSpPr txBox="1">
            <a:spLocks noChangeArrowheads="1"/>
          </p:cNvSpPr>
          <p:nvPr/>
        </p:nvSpPr>
        <p:spPr bwMode="auto">
          <a:xfrm>
            <a:off x="2707806" y="1125682"/>
            <a:ext cx="469900" cy="366713"/>
          </a:xfrm>
          <a:prstGeom prst="rect">
            <a:avLst/>
          </a:prstGeom>
          <a:noFill/>
          <a:ln w="9525">
            <a:noFill/>
            <a:miter lim="800000"/>
            <a:headEnd/>
            <a:tailEnd/>
          </a:ln>
          <a:effectLst/>
        </p:spPr>
        <p:txBody>
          <a:bodyPr wrap="none">
            <a:spAutoFit/>
          </a:bodyPr>
          <a:lstStyle/>
          <a:p>
            <a:pPr eaLnBrk="1" hangingPunct="1"/>
            <a:r>
              <a:rPr lang="en-US" dirty="0"/>
              <a:t>AP</a:t>
            </a:r>
          </a:p>
        </p:txBody>
      </p:sp>
      <p:grpSp>
        <p:nvGrpSpPr>
          <p:cNvPr id="2" name="Group 16"/>
          <p:cNvGrpSpPr>
            <a:grpSpLocks/>
          </p:cNvGrpSpPr>
          <p:nvPr/>
        </p:nvGrpSpPr>
        <p:grpSpPr bwMode="auto">
          <a:xfrm>
            <a:off x="2286000" y="914400"/>
            <a:ext cx="782637" cy="571500"/>
            <a:chOff x="1160" y="2192"/>
            <a:chExt cx="589" cy="440"/>
          </a:xfrm>
        </p:grpSpPr>
        <p:pic>
          <p:nvPicPr>
            <p:cNvPr id="356369" name="Picture 17" descr="31u_bnrz[1]"/>
            <p:cNvPicPr>
              <a:picLocks noChangeAspect="1" noChangeArrowheads="1"/>
            </p:cNvPicPr>
            <p:nvPr/>
          </p:nvPicPr>
          <p:blipFill>
            <a:blip r:embed="rId4" cstate="print"/>
            <a:srcRect/>
            <a:stretch>
              <a:fillRect/>
            </a:stretch>
          </p:blipFill>
          <p:spPr bwMode="auto">
            <a:xfrm rot="16200000">
              <a:off x="1349" y="2458"/>
              <a:ext cx="212" cy="135"/>
            </a:xfrm>
            <a:prstGeom prst="rect">
              <a:avLst/>
            </a:prstGeom>
            <a:noFill/>
          </p:spPr>
        </p:pic>
        <p:sp>
          <p:nvSpPr>
            <p:cNvPr id="356370" name="AutoShape 18"/>
            <p:cNvSpPr>
              <a:spLocks noChangeAspect="1" noChangeArrowheads="1" noTextEdit="1"/>
            </p:cNvSpPr>
            <p:nvPr/>
          </p:nvSpPr>
          <p:spPr bwMode="auto">
            <a:xfrm>
              <a:off x="1160" y="2192"/>
              <a:ext cx="589" cy="220"/>
            </a:xfrm>
            <a:prstGeom prst="rect">
              <a:avLst/>
            </a:prstGeom>
            <a:noFill/>
            <a:ln w="9525">
              <a:noFill/>
              <a:miter lim="800000"/>
              <a:headEnd/>
              <a:tailEnd/>
            </a:ln>
          </p:spPr>
          <p:txBody>
            <a:bodyPr/>
            <a:lstStyle/>
            <a:p>
              <a:endParaRPr lang="en-US"/>
            </a:p>
          </p:txBody>
        </p:sp>
        <p:sp>
          <p:nvSpPr>
            <p:cNvPr id="356371" name="Freeform 19"/>
            <p:cNvSpPr>
              <a:spLocks/>
            </p:cNvSpPr>
            <p:nvPr/>
          </p:nvSpPr>
          <p:spPr bwMode="auto">
            <a:xfrm>
              <a:off x="1283" y="2231"/>
              <a:ext cx="83" cy="102"/>
            </a:xfrm>
            <a:custGeom>
              <a:avLst/>
              <a:gdLst/>
              <a:ahLst/>
              <a:cxnLst>
                <a:cxn ang="0">
                  <a:pos x="87" y="26"/>
                </a:cxn>
                <a:cxn ang="0">
                  <a:pos x="68" y="34"/>
                </a:cxn>
                <a:cxn ang="0">
                  <a:pos x="52" y="44"/>
                </a:cxn>
                <a:cxn ang="0">
                  <a:pos x="38" y="55"/>
                </a:cxn>
                <a:cxn ang="0">
                  <a:pos x="25" y="67"/>
                </a:cxn>
                <a:cxn ang="0">
                  <a:pos x="14" y="80"/>
                </a:cxn>
                <a:cxn ang="0">
                  <a:pos x="7" y="94"/>
                </a:cxn>
                <a:cxn ang="0">
                  <a:pos x="3" y="109"/>
                </a:cxn>
                <a:cxn ang="0">
                  <a:pos x="0" y="124"/>
                </a:cxn>
                <a:cxn ang="0">
                  <a:pos x="3" y="145"/>
                </a:cxn>
                <a:cxn ang="0">
                  <a:pos x="14" y="163"/>
                </a:cxn>
                <a:cxn ang="0">
                  <a:pos x="32" y="178"/>
                </a:cxn>
                <a:cxn ang="0">
                  <a:pos x="55" y="189"/>
                </a:cxn>
                <a:cxn ang="0">
                  <a:pos x="81" y="198"/>
                </a:cxn>
                <a:cxn ang="0">
                  <a:pos x="109" y="202"/>
                </a:cxn>
                <a:cxn ang="0">
                  <a:pos x="138" y="203"/>
                </a:cxn>
                <a:cxn ang="0">
                  <a:pos x="165" y="200"/>
                </a:cxn>
                <a:cxn ang="0">
                  <a:pos x="171" y="200"/>
                </a:cxn>
                <a:cxn ang="0">
                  <a:pos x="177" y="198"/>
                </a:cxn>
                <a:cxn ang="0">
                  <a:pos x="181" y="195"/>
                </a:cxn>
                <a:cxn ang="0">
                  <a:pos x="183" y="191"/>
                </a:cxn>
                <a:cxn ang="0">
                  <a:pos x="180" y="186"/>
                </a:cxn>
                <a:cxn ang="0">
                  <a:pos x="174" y="182"/>
                </a:cxn>
                <a:cxn ang="0">
                  <a:pos x="167" y="178"/>
                </a:cxn>
                <a:cxn ang="0">
                  <a:pos x="160" y="176"/>
                </a:cxn>
                <a:cxn ang="0">
                  <a:pos x="145" y="173"/>
                </a:cxn>
                <a:cxn ang="0">
                  <a:pos x="131" y="171"/>
                </a:cxn>
                <a:cxn ang="0">
                  <a:pos x="116" y="169"/>
                </a:cxn>
                <a:cxn ang="0">
                  <a:pos x="103" y="167"/>
                </a:cxn>
                <a:cxn ang="0">
                  <a:pos x="90" y="164"/>
                </a:cxn>
                <a:cxn ang="0">
                  <a:pos x="77" y="160"/>
                </a:cxn>
                <a:cxn ang="0">
                  <a:pos x="65" y="154"/>
                </a:cxn>
                <a:cxn ang="0">
                  <a:pos x="54" y="146"/>
                </a:cxn>
                <a:cxn ang="0">
                  <a:pos x="49" y="112"/>
                </a:cxn>
                <a:cxn ang="0">
                  <a:pos x="61" y="84"/>
                </a:cxn>
                <a:cxn ang="0">
                  <a:pos x="84" y="62"/>
                </a:cxn>
                <a:cxn ang="0">
                  <a:pos x="116" y="44"/>
                </a:cxn>
                <a:cxn ang="0">
                  <a:pos x="151" y="30"/>
                </a:cxn>
                <a:cxn ang="0">
                  <a:pos x="187" y="19"/>
                </a:cxn>
                <a:cxn ang="0">
                  <a:pos x="220" y="11"/>
                </a:cxn>
                <a:cxn ang="0">
                  <a:pos x="247" y="4"/>
                </a:cxn>
                <a:cxn ang="0">
                  <a:pos x="231" y="1"/>
                </a:cxn>
                <a:cxn ang="0">
                  <a:pos x="213" y="0"/>
                </a:cxn>
                <a:cxn ang="0">
                  <a:pos x="193" y="2"/>
                </a:cxn>
                <a:cxn ang="0">
                  <a:pos x="171" y="4"/>
                </a:cxn>
                <a:cxn ang="0">
                  <a:pos x="149" y="9"/>
                </a:cxn>
                <a:cxn ang="0">
                  <a:pos x="128" y="14"/>
                </a:cxn>
                <a:cxn ang="0">
                  <a:pos x="106" y="20"/>
                </a:cxn>
                <a:cxn ang="0">
                  <a:pos x="87" y="26"/>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lstStyle/>
            <a:p>
              <a:endParaRPr lang="en-US"/>
            </a:p>
          </p:txBody>
        </p:sp>
        <p:sp>
          <p:nvSpPr>
            <p:cNvPr id="356372" name="Freeform 20"/>
            <p:cNvSpPr>
              <a:spLocks/>
            </p:cNvSpPr>
            <p:nvPr/>
          </p:nvSpPr>
          <p:spPr bwMode="auto">
            <a:xfrm>
              <a:off x="1424" y="2230"/>
              <a:ext cx="52" cy="79"/>
            </a:xfrm>
            <a:custGeom>
              <a:avLst/>
              <a:gdLst/>
              <a:ahLst/>
              <a:cxnLst>
                <a:cxn ang="0">
                  <a:pos x="133" y="52"/>
                </a:cxn>
                <a:cxn ang="0">
                  <a:pos x="139" y="68"/>
                </a:cxn>
                <a:cxn ang="0">
                  <a:pos x="137" y="83"/>
                </a:cxn>
                <a:cxn ang="0">
                  <a:pos x="127" y="95"/>
                </a:cxn>
                <a:cxn ang="0">
                  <a:pos x="113" y="106"/>
                </a:cxn>
                <a:cxn ang="0">
                  <a:pos x="95" y="116"/>
                </a:cxn>
                <a:cxn ang="0">
                  <a:pos x="75" y="126"/>
                </a:cxn>
                <a:cxn ang="0">
                  <a:pos x="55" y="135"/>
                </a:cxn>
                <a:cxn ang="0">
                  <a:pos x="37" y="144"/>
                </a:cxn>
                <a:cxn ang="0">
                  <a:pos x="34" y="147"/>
                </a:cxn>
                <a:cxn ang="0">
                  <a:pos x="33" y="149"/>
                </a:cxn>
                <a:cxn ang="0">
                  <a:pos x="33" y="152"/>
                </a:cxn>
                <a:cxn ang="0">
                  <a:pos x="34" y="155"/>
                </a:cxn>
                <a:cxn ang="0">
                  <a:pos x="39" y="157"/>
                </a:cxn>
                <a:cxn ang="0">
                  <a:pos x="43" y="158"/>
                </a:cxn>
                <a:cxn ang="0">
                  <a:pos x="46" y="158"/>
                </a:cxn>
                <a:cxn ang="0">
                  <a:pos x="50" y="157"/>
                </a:cxn>
                <a:cxn ang="0">
                  <a:pos x="74" y="148"/>
                </a:cxn>
                <a:cxn ang="0">
                  <a:pos x="95" y="138"/>
                </a:cxn>
                <a:cxn ang="0">
                  <a:pos x="116" y="127"/>
                </a:cxn>
                <a:cxn ang="0">
                  <a:pos x="135" y="114"/>
                </a:cxn>
                <a:cxn ang="0">
                  <a:pos x="148" y="100"/>
                </a:cxn>
                <a:cxn ang="0">
                  <a:pos x="156" y="84"/>
                </a:cxn>
                <a:cxn ang="0">
                  <a:pos x="158" y="67"/>
                </a:cxn>
                <a:cxn ang="0">
                  <a:pos x="152" y="49"/>
                </a:cxn>
                <a:cxn ang="0">
                  <a:pos x="139" y="35"/>
                </a:cxn>
                <a:cxn ang="0">
                  <a:pos x="120" y="23"/>
                </a:cxn>
                <a:cxn ang="0">
                  <a:pos x="97" y="14"/>
                </a:cxn>
                <a:cxn ang="0">
                  <a:pos x="71" y="7"/>
                </a:cxn>
                <a:cxn ang="0">
                  <a:pos x="45" y="2"/>
                </a:cxn>
                <a:cxn ang="0">
                  <a:pos x="23" y="0"/>
                </a:cxn>
                <a:cxn ang="0">
                  <a:pos x="7" y="0"/>
                </a:cxn>
                <a:cxn ang="0">
                  <a:pos x="0" y="4"/>
                </a:cxn>
                <a:cxn ang="0">
                  <a:pos x="17" y="9"/>
                </a:cxn>
                <a:cxn ang="0">
                  <a:pos x="36" y="13"/>
                </a:cxn>
                <a:cxn ang="0">
                  <a:pos x="56" y="17"/>
                </a:cxn>
                <a:cxn ang="0">
                  <a:pos x="75" y="21"/>
                </a:cxn>
                <a:cxn ang="0">
                  <a:pos x="94" y="26"/>
                </a:cxn>
                <a:cxn ang="0">
                  <a:pos x="110" y="33"/>
                </a:cxn>
                <a:cxn ang="0">
                  <a:pos x="123" y="41"/>
                </a:cxn>
                <a:cxn ang="0">
                  <a:pos x="133" y="52"/>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lstStyle/>
            <a:p>
              <a:endParaRPr lang="en-US"/>
            </a:p>
          </p:txBody>
        </p:sp>
        <p:sp>
          <p:nvSpPr>
            <p:cNvPr id="356373" name="Freeform 21"/>
            <p:cNvSpPr>
              <a:spLocks/>
            </p:cNvSpPr>
            <p:nvPr/>
          </p:nvSpPr>
          <p:spPr bwMode="auto">
            <a:xfrm>
              <a:off x="1232" y="2211"/>
              <a:ext cx="133" cy="166"/>
            </a:xfrm>
            <a:custGeom>
              <a:avLst/>
              <a:gdLst/>
              <a:ahLst/>
              <a:cxnLst>
                <a:cxn ang="0">
                  <a:pos x="124" y="62"/>
                </a:cxn>
                <a:cxn ang="0">
                  <a:pos x="66" y="101"/>
                </a:cxn>
                <a:cxn ang="0">
                  <a:pos x="21" y="146"/>
                </a:cxn>
                <a:cxn ang="0">
                  <a:pos x="0" y="199"/>
                </a:cxn>
                <a:cxn ang="0">
                  <a:pos x="4" y="234"/>
                </a:cxn>
                <a:cxn ang="0">
                  <a:pos x="11" y="248"/>
                </a:cxn>
                <a:cxn ang="0">
                  <a:pos x="24" y="261"/>
                </a:cxn>
                <a:cxn ang="0">
                  <a:pos x="40" y="272"/>
                </a:cxn>
                <a:cxn ang="0">
                  <a:pos x="69" y="284"/>
                </a:cxn>
                <a:cxn ang="0">
                  <a:pos x="107" y="297"/>
                </a:cxn>
                <a:cxn ang="0">
                  <a:pos x="148" y="307"/>
                </a:cxn>
                <a:cxn ang="0">
                  <a:pos x="188" y="315"/>
                </a:cxn>
                <a:cxn ang="0">
                  <a:pos x="230" y="321"/>
                </a:cxn>
                <a:cxn ang="0">
                  <a:pos x="272" y="325"/>
                </a:cxn>
                <a:cxn ang="0">
                  <a:pos x="315" y="328"/>
                </a:cxn>
                <a:cxn ang="0">
                  <a:pos x="358" y="330"/>
                </a:cxn>
                <a:cxn ang="0">
                  <a:pos x="386" y="331"/>
                </a:cxn>
                <a:cxn ang="0">
                  <a:pos x="396" y="325"/>
                </a:cxn>
                <a:cxn ang="0">
                  <a:pos x="399" y="316"/>
                </a:cxn>
                <a:cxn ang="0">
                  <a:pos x="390" y="309"/>
                </a:cxn>
                <a:cxn ang="0">
                  <a:pos x="364" y="304"/>
                </a:cxn>
                <a:cxn ang="0">
                  <a:pos x="326" y="299"/>
                </a:cxn>
                <a:cxn ang="0">
                  <a:pos x="287" y="295"/>
                </a:cxn>
                <a:cxn ang="0">
                  <a:pos x="248" y="291"/>
                </a:cxn>
                <a:cxn ang="0">
                  <a:pos x="210" y="286"/>
                </a:cxn>
                <a:cxn ang="0">
                  <a:pos x="172" y="279"/>
                </a:cxn>
                <a:cxn ang="0">
                  <a:pos x="136" y="271"/>
                </a:cxn>
                <a:cxn ang="0">
                  <a:pos x="100" y="261"/>
                </a:cxn>
                <a:cxn ang="0">
                  <a:pos x="68" y="247"/>
                </a:cxn>
                <a:cxn ang="0">
                  <a:pos x="48" y="228"/>
                </a:cxn>
                <a:cxn ang="0">
                  <a:pos x="42" y="204"/>
                </a:cxn>
                <a:cxn ang="0">
                  <a:pos x="48" y="175"/>
                </a:cxn>
                <a:cxn ang="0">
                  <a:pos x="64" y="149"/>
                </a:cxn>
                <a:cxn ang="0">
                  <a:pos x="88" y="121"/>
                </a:cxn>
                <a:cxn ang="0">
                  <a:pos x="117" y="97"/>
                </a:cxn>
                <a:cxn ang="0">
                  <a:pos x="152" y="73"/>
                </a:cxn>
                <a:cxn ang="0">
                  <a:pos x="190" y="51"/>
                </a:cxn>
                <a:cxn ang="0">
                  <a:pos x="242" y="33"/>
                </a:cxn>
                <a:cxn ang="0">
                  <a:pos x="294" y="18"/>
                </a:cxn>
                <a:cxn ang="0">
                  <a:pos x="328" y="6"/>
                </a:cxn>
                <a:cxn ang="0">
                  <a:pos x="317" y="0"/>
                </a:cxn>
                <a:cxn ang="0">
                  <a:pos x="274" y="4"/>
                </a:cxn>
                <a:cxn ang="0">
                  <a:pos x="223" y="16"/>
                </a:cxn>
                <a:cxn ang="0">
                  <a:pos x="175" y="33"/>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lstStyle/>
            <a:p>
              <a:endParaRPr lang="en-US"/>
            </a:p>
          </p:txBody>
        </p:sp>
        <p:sp>
          <p:nvSpPr>
            <p:cNvPr id="356374" name="Freeform 22"/>
            <p:cNvSpPr>
              <a:spLocks/>
            </p:cNvSpPr>
            <p:nvPr/>
          </p:nvSpPr>
          <p:spPr bwMode="auto">
            <a:xfrm>
              <a:off x="1419" y="2206"/>
              <a:ext cx="116" cy="110"/>
            </a:xfrm>
            <a:custGeom>
              <a:avLst/>
              <a:gdLst/>
              <a:ahLst/>
              <a:cxnLst>
                <a:cxn ang="0">
                  <a:pos x="290" y="68"/>
                </a:cxn>
                <a:cxn ang="0">
                  <a:pos x="306" y="80"/>
                </a:cxn>
                <a:cxn ang="0">
                  <a:pos x="316" y="94"/>
                </a:cxn>
                <a:cxn ang="0">
                  <a:pos x="321" y="109"/>
                </a:cxn>
                <a:cxn ang="0">
                  <a:pos x="321" y="125"/>
                </a:cxn>
                <a:cxn ang="0">
                  <a:pos x="318" y="138"/>
                </a:cxn>
                <a:cxn ang="0">
                  <a:pos x="312" y="149"/>
                </a:cxn>
                <a:cxn ang="0">
                  <a:pos x="302" y="160"/>
                </a:cxn>
                <a:cxn ang="0">
                  <a:pos x="292" y="169"/>
                </a:cxn>
                <a:cxn ang="0">
                  <a:pos x="279" y="179"/>
                </a:cxn>
                <a:cxn ang="0">
                  <a:pos x="266" y="187"/>
                </a:cxn>
                <a:cxn ang="0">
                  <a:pos x="253" y="196"/>
                </a:cxn>
                <a:cxn ang="0">
                  <a:pos x="240" y="205"/>
                </a:cxn>
                <a:cxn ang="0">
                  <a:pos x="237" y="209"/>
                </a:cxn>
                <a:cxn ang="0">
                  <a:pos x="237" y="212"/>
                </a:cxn>
                <a:cxn ang="0">
                  <a:pos x="237" y="215"/>
                </a:cxn>
                <a:cxn ang="0">
                  <a:pos x="240" y="218"/>
                </a:cxn>
                <a:cxn ang="0">
                  <a:pos x="244" y="220"/>
                </a:cxn>
                <a:cxn ang="0">
                  <a:pos x="250" y="221"/>
                </a:cxn>
                <a:cxn ang="0">
                  <a:pos x="254" y="220"/>
                </a:cxn>
                <a:cxn ang="0">
                  <a:pos x="258" y="218"/>
                </a:cxn>
                <a:cxn ang="0">
                  <a:pos x="287" y="204"/>
                </a:cxn>
                <a:cxn ang="0">
                  <a:pos x="312" y="187"/>
                </a:cxn>
                <a:cxn ang="0">
                  <a:pos x="331" y="168"/>
                </a:cxn>
                <a:cxn ang="0">
                  <a:pos x="344" y="146"/>
                </a:cxn>
                <a:cxn ang="0">
                  <a:pos x="350" y="124"/>
                </a:cxn>
                <a:cxn ang="0">
                  <a:pos x="347" y="101"/>
                </a:cxn>
                <a:cxn ang="0">
                  <a:pos x="335" y="80"/>
                </a:cxn>
                <a:cxn ang="0">
                  <a:pos x="312" y="61"/>
                </a:cxn>
                <a:cxn ang="0">
                  <a:pos x="295" y="50"/>
                </a:cxn>
                <a:cxn ang="0">
                  <a:pos x="274" y="42"/>
                </a:cxn>
                <a:cxn ang="0">
                  <a:pos x="253" y="34"/>
                </a:cxn>
                <a:cxn ang="0">
                  <a:pos x="228" y="27"/>
                </a:cxn>
                <a:cxn ang="0">
                  <a:pos x="203" y="20"/>
                </a:cxn>
                <a:cxn ang="0">
                  <a:pos x="179" y="15"/>
                </a:cxn>
                <a:cxn ang="0">
                  <a:pos x="152" y="11"/>
                </a:cxn>
                <a:cxn ang="0">
                  <a:pos x="128" y="7"/>
                </a:cxn>
                <a:cxn ang="0">
                  <a:pos x="103" y="4"/>
                </a:cxn>
                <a:cxn ang="0">
                  <a:pos x="81" y="2"/>
                </a:cxn>
                <a:cxn ang="0">
                  <a:pos x="60" y="0"/>
                </a:cxn>
                <a:cxn ang="0">
                  <a:pos x="42" y="0"/>
                </a:cxn>
                <a:cxn ang="0">
                  <a:pos x="26" y="0"/>
                </a:cxn>
                <a:cxn ang="0">
                  <a:pos x="13" y="0"/>
                </a:cxn>
                <a:cxn ang="0">
                  <a:pos x="4" y="2"/>
                </a:cxn>
                <a:cxn ang="0">
                  <a:pos x="0" y="4"/>
                </a:cxn>
                <a:cxn ang="0">
                  <a:pos x="15" y="6"/>
                </a:cxn>
                <a:cxn ang="0">
                  <a:pos x="29" y="7"/>
                </a:cxn>
                <a:cxn ang="0">
                  <a:pos x="47" y="9"/>
                </a:cxn>
                <a:cxn ang="0">
                  <a:pos x="64" y="11"/>
                </a:cxn>
                <a:cxn ang="0">
                  <a:pos x="81" y="14"/>
                </a:cxn>
                <a:cxn ang="0">
                  <a:pos x="102" y="16"/>
                </a:cxn>
                <a:cxn ang="0">
                  <a:pos x="121" y="19"/>
                </a:cxn>
                <a:cxn ang="0">
                  <a:pos x="141" y="22"/>
                </a:cxn>
                <a:cxn ang="0">
                  <a:pos x="160" y="26"/>
                </a:cxn>
                <a:cxn ang="0">
                  <a:pos x="180" y="30"/>
                </a:cxn>
                <a:cxn ang="0">
                  <a:pos x="200" y="34"/>
                </a:cxn>
                <a:cxn ang="0">
                  <a:pos x="219" y="39"/>
                </a:cxn>
                <a:cxn ang="0">
                  <a:pos x="238" y="45"/>
                </a:cxn>
                <a:cxn ang="0">
                  <a:pos x="257" y="53"/>
                </a:cxn>
                <a:cxn ang="0">
                  <a:pos x="274" y="60"/>
                </a:cxn>
                <a:cxn ang="0">
                  <a:pos x="290" y="68"/>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lstStyle/>
            <a:p>
              <a:endParaRPr lang="en-US"/>
            </a:p>
          </p:txBody>
        </p:sp>
        <p:sp>
          <p:nvSpPr>
            <p:cNvPr id="356375" name="Freeform 23"/>
            <p:cNvSpPr>
              <a:spLocks/>
            </p:cNvSpPr>
            <p:nvPr/>
          </p:nvSpPr>
          <p:spPr bwMode="auto">
            <a:xfrm>
              <a:off x="1181" y="2256"/>
              <a:ext cx="48" cy="105"/>
            </a:xfrm>
            <a:custGeom>
              <a:avLst/>
              <a:gdLst/>
              <a:ahLst/>
              <a:cxnLst>
                <a:cxn ang="0">
                  <a:pos x="0" y="114"/>
                </a:cxn>
                <a:cxn ang="0">
                  <a:pos x="0" y="131"/>
                </a:cxn>
                <a:cxn ang="0">
                  <a:pos x="6" y="147"/>
                </a:cxn>
                <a:cxn ang="0">
                  <a:pos x="16" y="162"/>
                </a:cxn>
                <a:cxn ang="0">
                  <a:pos x="30" y="175"/>
                </a:cxn>
                <a:cxn ang="0">
                  <a:pos x="48" y="186"/>
                </a:cxn>
                <a:cxn ang="0">
                  <a:pos x="68" y="196"/>
                </a:cxn>
                <a:cxn ang="0">
                  <a:pos x="91" y="203"/>
                </a:cxn>
                <a:cxn ang="0">
                  <a:pos x="114" y="207"/>
                </a:cxn>
                <a:cxn ang="0">
                  <a:pos x="122" y="208"/>
                </a:cxn>
                <a:cxn ang="0">
                  <a:pos x="129" y="206"/>
                </a:cxn>
                <a:cxn ang="0">
                  <a:pos x="135" y="203"/>
                </a:cxn>
                <a:cxn ang="0">
                  <a:pos x="138" y="199"/>
                </a:cxn>
                <a:cxn ang="0">
                  <a:pos x="138" y="194"/>
                </a:cxn>
                <a:cxn ang="0">
                  <a:pos x="136" y="189"/>
                </a:cxn>
                <a:cxn ang="0">
                  <a:pos x="132" y="185"/>
                </a:cxn>
                <a:cxn ang="0">
                  <a:pos x="125" y="183"/>
                </a:cxn>
                <a:cxn ang="0">
                  <a:pos x="101" y="177"/>
                </a:cxn>
                <a:cxn ang="0">
                  <a:pos x="80" y="169"/>
                </a:cxn>
                <a:cxn ang="0">
                  <a:pos x="62" y="158"/>
                </a:cxn>
                <a:cxn ang="0">
                  <a:pos x="49" y="146"/>
                </a:cxn>
                <a:cxn ang="0">
                  <a:pos x="40" y="131"/>
                </a:cxn>
                <a:cxn ang="0">
                  <a:pos x="36" y="115"/>
                </a:cxn>
                <a:cxn ang="0">
                  <a:pos x="36" y="97"/>
                </a:cxn>
                <a:cxn ang="0">
                  <a:pos x="43" y="79"/>
                </a:cxn>
                <a:cxn ang="0">
                  <a:pos x="52" y="66"/>
                </a:cxn>
                <a:cxn ang="0">
                  <a:pos x="64" y="54"/>
                </a:cxn>
                <a:cxn ang="0">
                  <a:pos x="77" y="43"/>
                </a:cxn>
                <a:cxn ang="0">
                  <a:pos x="91" y="33"/>
                </a:cxn>
                <a:cxn ang="0">
                  <a:pos x="104" y="24"/>
                </a:cxn>
                <a:cxn ang="0">
                  <a:pos x="119" y="16"/>
                </a:cxn>
                <a:cxn ang="0">
                  <a:pos x="132" y="8"/>
                </a:cxn>
                <a:cxn ang="0">
                  <a:pos x="142" y="1"/>
                </a:cxn>
                <a:cxn ang="0">
                  <a:pos x="132" y="0"/>
                </a:cxn>
                <a:cxn ang="0">
                  <a:pos x="116" y="5"/>
                </a:cxn>
                <a:cxn ang="0">
                  <a:pos x="94" y="16"/>
                </a:cxn>
                <a:cxn ang="0">
                  <a:pos x="69" y="31"/>
                </a:cxn>
                <a:cxn ang="0">
                  <a:pos x="46" y="50"/>
                </a:cxn>
                <a:cxn ang="0">
                  <a:pos x="24" y="70"/>
                </a:cxn>
                <a:cxn ang="0">
                  <a:pos x="9" y="92"/>
                </a:cxn>
                <a:cxn ang="0">
                  <a:pos x="0" y="114"/>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lstStyle/>
            <a:p>
              <a:endParaRPr lang="en-US"/>
            </a:p>
          </p:txBody>
        </p:sp>
        <p:sp>
          <p:nvSpPr>
            <p:cNvPr id="356376" name="Freeform 24"/>
            <p:cNvSpPr>
              <a:spLocks/>
            </p:cNvSpPr>
            <p:nvPr/>
          </p:nvSpPr>
          <p:spPr bwMode="auto">
            <a:xfrm>
              <a:off x="1515" y="2198"/>
              <a:ext cx="101" cy="136"/>
            </a:xfrm>
            <a:custGeom>
              <a:avLst/>
              <a:gdLst/>
              <a:ahLst/>
              <a:cxnLst>
                <a:cxn ang="0">
                  <a:pos x="257" y="109"/>
                </a:cxn>
                <a:cxn ang="0">
                  <a:pos x="271" y="126"/>
                </a:cxn>
                <a:cxn ang="0">
                  <a:pos x="278" y="144"/>
                </a:cxn>
                <a:cxn ang="0">
                  <a:pos x="274" y="164"/>
                </a:cxn>
                <a:cxn ang="0">
                  <a:pos x="258" y="183"/>
                </a:cxn>
                <a:cxn ang="0">
                  <a:pos x="233" y="200"/>
                </a:cxn>
                <a:cxn ang="0">
                  <a:pos x="206" y="215"/>
                </a:cxn>
                <a:cxn ang="0">
                  <a:pos x="177" y="232"/>
                </a:cxn>
                <a:cxn ang="0">
                  <a:pos x="159" y="244"/>
                </a:cxn>
                <a:cxn ang="0">
                  <a:pos x="154" y="252"/>
                </a:cxn>
                <a:cxn ang="0">
                  <a:pos x="149" y="260"/>
                </a:cxn>
                <a:cxn ang="0">
                  <a:pos x="151" y="268"/>
                </a:cxn>
                <a:cxn ang="0">
                  <a:pos x="161" y="272"/>
                </a:cxn>
                <a:cxn ang="0">
                  <a:pos x="172" y="271"/>
                </a:cxn>
                <a:cxn ang="0">
                  <a:pos x="191" y="257"/>
                </a:cxn>
                <a:cxn ang="0">
                  <a:pos x="223" y="236"/>
                </a:cxn>
                <a:cxn ang="0">
                  <a:pos x="257" y="215"/>
                </a:cxn>
                <a:cxn ang="0">
                  <a:pos x="286" y="192"/>
                </a:cxn>
                <a:cxn ang="0">
                  <a:pos x="303" y="164"/>
                </a:cxn>
                <a:cxn ang="0">
                  <a:pos x="300" y="134"/>
                </a:cxn>
                <a:cxn ang="0">
                  <a:pos x="281" y="106"/>
                </a:cxn>
                <a:cxn ang="0">
                  <a:pos x="249" y="83"/>
                </a:cxn>
                <a:cxn ang="0">
                  <a:pos x="219" y="65"/>
                </a:cxn>
                <a:cxn ang="0">
                  <a:pos x="188" y="52"/>
                </a:cxn>
                <a:cxn ang="0">
                  <a:pos x="157" y="38"/>
                </a:cxn>
                <a:cxn ang="0">
                  <a:pos x="122" y="25"/>
                </a:cxn>
                <a:cxn ang="0">
                  <a:pos x="90" y="14"/>
                </a:cxn>
                <a:cxn ang="0">
                  <a:pos x="58" y="6"/>
                </a:cxn>
                <a:cxn ang="0">
                  <a:pos x="30" y="1"/>
                </a:cxn>
                <a:cxn ang="0">
                  <a:pos x="9" y="1"/>
                </a:cxn>
                <a:cxn ang="0">
                  <a:pos x="10" y="5"/>
                </a:cxn>
                <a:cxn ang="0">
                  <a:pos x="35" y="12"/>
                </a:cxn>
                <a:cxn ang="0">
                  <a:pos x="64" y="21"/>
                </a:cxn>
                <a:cxn ang="0">
                  <a:pos x="97" y="32"/>
                </a:cxn>
                <a:cxn ang="0">
                  <a:pos x="132" y="45"/>
                </a:cxn>
                <a:cxn ang="0">
                  <a:pos x="167" y="60"/>
                </a:cxn>
                <a:cxn ang="0">
                  <a:pos x="201" y="77"/>
                </a:cxn>
                <a:cxn ang="0">
                  <a:pos x="232" y="93"/>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lstStyle/>
            <a:p>
              <a:endParaRPr lang="en-US"/>
            </a:p>
          </p:txBody>
        </p:sp>
        <p:sp>
          <p:nvSpPr>
            <p:cNvPr id="356377" name="Freeform 25"/>
            <p:cNvSpPr>
              <a:spLocks/>
            </p:cNvSpPr>
            <p:nvPr/>
          </p:nvSpPr>
          <p:spPr bwMode="auto">
            <a:xfrm>
              <a:off x="1403" y="2357"/>
              <a:ext cx="34" cy="82"/>
            </a:xfrm>
            <a:custGeom>
              <a:avLst/>
              <a:gdLst/>
              <a:ahLst/>
              <a:cxnLst>
                <a:cxn ang="0">
                  <a:pos x="39" y="12"/>
                </a:cxn>
                <a:cxn ang="0">
                  <a:pos x="37" y="7"/>
                </a:cxn>
                <a:cxn ang="0">
                  <a:pos x="32" y="3"/>
                </a:cxn>
                <a:cxn ang="0">
                  <a:pos x="25" y="1"/>
                </a:cxn>
                <a:cxn ang="0">
                  <a:pos x="18" y="0"/>
                </a:cxn>
                <a:cxn ang="0">
                  <a:pos x="10" y="2"/>
                </a:cxn>
                <a:cxn ang="0">
                  <a:pos x="5" y="5"/>
                </a:cxn>
                <a:cxn ang="0">
                  <a:pos x="0" y="10"/>
                </a:cxn>
                <a:cxn ang="0">
                  <a:pos x="0" y="15"/>
                </a:cxn>
                <a:cxn ang="0">
                  <a:pos x="8" y="37"/>
                </a:cxn>
                <a:cxn ang="0">
                  <a:pos x="19" y="63"/>
                </a:cxn>
                <a:cxn ang="0">
                  <a:pos x="34" y="88"/>
                </a:cxn>
                <a:cxn ang="0">
                  <a:pos x="51" y="112"/>
                </a:cxn>
                <a:cxn ang="0">
                  <a:pos x="68" y="133"/>
                </a:cxn>
                <a:cxn ang="0">
                  <a:pos x="84" y="150"/>
                </a:cxn>
                <a:cxn ang="0">
                  <a:pos x="96" y="161"/>
                </a:cxn>
                <a:cxn ang="0">
                  <a:pos x="103" y="164"/>
                </a:cxn>
                <a:cxn ang="0">
                  <a:pos x="100" y="153"/>
                </a:cxn>
                <a:cxn ang="0">
                  <a:pos x="93" y="139"/>
                </a:cxn>
                <a:cxn ang="0">
                  <a:pos x="84" y="121"/>
                </a:cxn>
                <a:cxn ang="0">
                  <a:pos x="74" y="100"/>
                </a:cxn>
                <a:cxn ang="0">
                  <a:pos x="64" y="78"/>
                </a:cxn>
                <a:cxn ang="0">
                  <a:pos x="54" y="55"/>
                </a:cxn>
                <a:cxn ang="0">
                  <a:pos x="45" y="33"/>
                </a:cxn>
                <a:cxn ang="0">
                  <a:pos x="39" y="12"/>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lstStyle/>
            <a:p>
              <a:endParaRPr lang="en-US"/>
            </a:p>
          </p:txBody>
        </p:sp>
        <p:sp>
          <p:nvSpPr>
            <p:cNvPr id="356378" name="Freeform 26"/>
            <p:cNvSpPr>
              <a:spLocks/>
            </p:cNvSpPr>
            <p:nvPr/>
          </p:nvSpPr>
          <p:spPr bwMode="auto">
            <a:xfrm>
              <a:off x="1388" y="2313"/>
              <a:ext cx="18" cy="42"/>
            </a:xfrm>
            <a:custGeom>
              <a:avLst/>
              <a:gdLst/>
              <a:ahLst/>
              <a:cxnLst>
                <a:cxn ang="0">
                  <a:pos x="28" y="9"/>
                </a:cxn>
                <a:cxn ang="0">
                  <a:pos x="26" y="5"/>
                </a:cxn>
                <a:cxn ang="0">
                  <a:pos x="22" y="2"/>
                </a:cxn>
                <a:cxn ang="0">
                  <a:pos x="18" y="0"/>
                </a:cxn>
                <a:cxn ang="0">
                  <a:pos x="12" y="0"/>
                </a:cxn>
                <a:cxn ang="0">
                  <a:pos x="8" y="1"/>
                </a:cxn>
                <a:cxn ang="0">
                  <a:pos x="3" y="3"/>
                </a:cxn>
                <a:cxn ang="0">
                  <a:pos x="0" y="6"/>
                </a:cxn>
                <a:cxn ang="0">
                  <a:pos x="0" y="10"/>
                </a:cxn>
                <a:cxn ang="0">
                  <a:pos x="0" y="21"/>
                </a:cxn>
                <a:cxn ang="0">
                  <a:pos x="5" y="33"/>
                </a:cxn>
                <a:cxn ang="0">
                  <a:pos x="10" y="45"/>
                </a:cxn>
                <a:cxn ang="0">
                  <a:pos x="18" y="57"/>
                </a:cxn>
                <a:cxn ang="0">
                  <a:pos x="26" y="68"/>
                </a:cxn>
                <a:cxn ang="0">
                  <a:pos x="35" y="76"/>
                </a:cxn>
                <a:cxn ang="0">
                  <a:pos x="45" y="81"/>
                </a:cxn>
                <a:cxn ang="0">
                  <a:pos x="53" y="82"/>
                </a:cxn>
                <a:cxn ang="0">
                  <a:pos x="54" y="66"/>
                </a:cxn>
                <a:cxn ang="0">
                  <a:pos x="47" y="47"/>
                </a:cxn>
                <a:cxn ang="0">
                  <a:pos x="38" y="28"/>
                </a:cxn>
                <a:cxn ang="0">
                  <a:pos x="28" y="9"/>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lstStyle/>
            <a:p>
              <a:endParaRPr lang="en-US"/>
            </a:p>
          </p:txBody>
        </p:sp>
        <p:sp>
          <p:nvSpPr>
            <p:cNvPr id="356379" name="Freeform 27"/>
            <p:cNvSpPr>
              <a:spLocks/>
            </p:cNvSpPr>
            <p:nvPr/>
          </p:nvSpPr>
          <p:spPr bwMode="auto">
            <a:xfrm>
              <a:off x="1373" y="2283"/>
              <a:ext cx="16" cy="24"/>
            </a:xfrm>
            <a:custGeom>
              <a:avLst/>
              <a:gdLst/>
              <a:ahLst/>
              <a:cxnLst>
                <a:cxn ang="0">
                  <a:pos x="24" y="6"/>
                </a:cxn>
                <a:cxn ang="0">
                  <a:pos x="24" y="7"/>
                </a:cxn>
                <a:cxn ang="0">
                  <a:pos x="24" y="7"/>
                </a:cxn>
                <a:cxn ang="0">
                  <a:pos x="24" y="7"/>
                </a:cxn>
                <a:cxn ang="0">
                  <a:pos x="24" y="7"/>
                </a:cxn>
                <a:cxn ang="0">
                  <a:pos x="23" y="4"/>
                </a:cxn>
                <a:cxn ang="0">
                  <a:pos x="19" y="1"/>
                </a:cxn>
                <a:cxn ang="0">
                  <a:pos x="14" y="0"/>
                </a:cxn>
                <a:cxn ang="0">
                  <a:pos x="8" y="0"/>
                </a:cxn>
                <a:cxn ang="0">
                  <a:pos x="4" y="1"/>
                </a:cxn>
                <a:cxn ang="0">
                  <a:pos x="1" y="4"/>
                </a:cxn>
                <a:cxn ang="0">
                  <a:pos x="0" y="7"/>
                </a:cxn>
                <a:cxn ang="0">
                  <a:pos x="0" y="10"/>
                </a:cxn>
                <a:cxn ang="0">
                  <a:pos x="1" y="15"/>
                </a:cxn>
                <a:cxn ang="0">
                  <a:pos x="4" y="21"/>
                </a:cxn>
                <a:cxn ang="0">
                  <a:pos x="10" y="28"/>
                </a:cxn>
                <a:cxn ang="0">
                  <a:pos x="17" y="34"/>
                </a:cxn>
                <a:cxn ang="0">
                  <a:pos x="24" y="40"/>
                </a:cxn>
                <a:cxn ang="0">
                  <a:pos x="33" y="44"/>
                </a:cxn>
                <a:cxn ang="0">
                  <a:pos x="40" y="47"/>
                </a:cxn>
                <a:cxn ang="0">
                  <a:pos x="46" y="47"/>
                </a:cxn>
                <a:cxn ang="0">
                  <a:pos x="45" y="37"/>
                </a:cxn>
                <a:cxn ang="0">
                  <a:pos x="39" y="25"/>
                </a:cxn>
                <a:cxn ang="0">
                  <a:pos x="30" y="14"/>
                </a:cxn>
                <a:cxn ang="0">
                  <a:pos x="24" y="6"/>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lstStyle/>
            <a:p>
              <a:endParaRPr lang="en-US"/>
            </a:p>
          </p:txBody>
        </p:sp>
        <p:sp>
          <p:nvSpPr>
            <p:cNvPr id="356380" name="Freeform 28"/>
            <p:cNvSpPr>
              <a:spLocks/>
            </p:cNvSpPr>
            <p:nvPr/>
          </p:nvSpPr>
          <p:spPr bwMode="auto">
            <a:xfrm>
              <a:off x="1360" y="2263"/>
              <a:ext cx="21" cy="16"/>
            </a:xfrm>
            <a:custGeom>
              <a:avLst/>
              <a:gdLst/>
              <a:ahLst/>
              <a:cxnLst>
                <a:cxn ang="0">
                  <a:pos x="50" y="23"/>
                </a:cxn>
                <a:cxn ang="0">
                  <a:pos x="56" y="21"/>
                </a:cxn>
                <a:cxn ang="0">
                  <a:pos x="62" y="18"/>
                </a:cxn>
                <a:cxn ang="0">
                  <a:pos x="63" y="14"/>
                </a:cxn>
                <a:cxn ang="0">
                  <a:pos x="63" y="10"/>
                </a:cxn>
                <a:cxn ang="0">
                  <a:pos x="61" y="5"/>
                </a:cxn>
                <a:cxn ang="0">
                  <a:pos x="56" y="2"/>
                </a:cxn>
                <a:cxn ang="0">
                  <a:pos x="50" y="0"/>
                </a:cxn>
                <a:cxn ang="0">
                  <a:pos x="43" y="0"/>
                </a:cxn>
                <a:cxn ang="0">
                  <a:pos x="40" y="0"/>
                </a:cxn>
                <a:cxn ang="0">
                  <a:pos x="34" y="1"/>
                </a:cxn>
                <a:cxn ang="0">
                  <a:pos x="26" y="3"/>
                </a:cxn>
                <a:cxn ang="0">
                  <a:pos x="16" y="7"/>
                </a:cxn>
                <a:cxn ang="0">
                  <a:pos x="7" y="13"/>
                </a:cxn>
                <a:cxn ang="0">
                  <a:pos x="3" y="19"/>
                </a:cxn>
                <a:cxn ang="0">
                  <a:pos x="0" y="25"/>
                </a:cxn>
                <a:cxn ang="0">
                  <a:pos x="0" y="27"/>
                </a:cxn>
                <a:cxn ang="0">
                  <a:pos x="4" y="29"/>
                </a:cxn>
                <a:cxn ang="0">
                  <a:pos x="10" y="31"/>
                </a:cxn>
                <a:cxn ang="0">
                  <a:pos x="16" y="31"/>
                </a:cxn>
                <a:cxn ang="0">
                  <a:pos x="21" y="31"/>
                </a:cxn>
                <a:cxn ang="0">
                  <a:pos x="29" y="29"/>
                </a:cxn>
                <a:cxn ang="0">
                  <a:pos x="36" y="28"/>
                </a:cxn>
                <a:cxn ang="0">
                  <a:pos x="43" y="26"/>
                </a:cxn>
                <a:cxn ang="0">
                  <a:pos x="50" y="23"/>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lstStyle/>
            <a:p>
              <a:endParaRPr lang="en-US"/>
            </a:p>
          </p:txBody>
        </p:sp>
        <p:sp>
          <p:nvSpPr>
            <p:cNvPr id="356381" name="Freeform 29"/>
            <p:cNvSpPr>
              <a:spLocks/>
            </p:cNvSpPr>
            <p:nvPr/>
          </p:nvSpPr>
          <p:spPr bwMode="auto">
            <a:xfrm>
              <a:off x="1261" y="2237"/>
              <a:ext cx="81" cy="103"/>
            </a:xfrm>
            <a:custGeom>
              <a:avLst/>
              <a:gdLst/>
              <a:ahLst/>
              <a:cxnLst>
                <a:cxn ang="0">
                  <a:pos x="90" y="31"/>
                </a:cxn>
                <a:cxn ang="0">
                  <a:pos x="72" y="40"/>
                </a:cxn>
                <a:cxn ang="0">
                  <a:pos x="56" y="50"/>
                </a:cxn>
                <a:cxn ang="0">
                  <a:pos x="40" y="62"/>
                </a:cxn>
                <a:cxn ang="0">
                  <a:pos x="27" y="74"/>
                </a:cxn>
                <a:cxn ang="0">
                  <a:pos x="17" y="87"/>
                </a:cxn>
                <a:cxn ang="0">
                  <a:pos x="8" y="100"/>
                </a:cxn>
                <a:cxn ang="0">
                  <a:pos x="3" y="113"/>
                </a:cxn>
                <a:cxn ang="0">
                  <a:pos x="0" y="127"/>
                </a:cxn>
                <a:cxn ang="0">
                  <a:pos x="3" y="149"/>
                </a:cxn>
                <a:cxn ang="0">
                  <a:pos x="14" y="166"/>
                </a:cxn>
                <a:cxn ang="0">
                  <a:pos x="32" y="181"/>
                </a:cxn>
                <a:cxn ang="0">
                  <a:pos x="53" y="192"/>
                </a:cxn>
                <a:cxn ang="0">
                  <a:pos x="80" y="200"/>
                </a:cxn>
                <a:cxn ang="0">
                  <a:pos x="109" y="205"/>
                </a:cxn>
                <a:cxn ang="0">
                  <a:pos x="136" y="206"/>
                </a:cxn>
                <a:cxn ang="0">
                  <a:pos x="164" y="203"/>
                </a:cxn>
                <a:cxn ang="0">
                  <a:pos x="169" y="203"/>
                </a:cxn>
                <a:cxn ang="0">
                  <a:pos x="175" y="201"/>
                </a:cxn>
                <a:cxn ang="0">
                  <a:pos x="180" y="197"/>
                </a:cxn>
                <a:cxn ang="0">
                  <a:pos x="181" y="193"/>
                </a:cxn>
                <a:cxn ang="0">
                  <a:pos x="180" y="191"/>
                </a:cxn>
                <a:cxn ang="0">
                  <a:pos x="175" y="191"/>
                </a:cxn>
                <a:cxn ang="0">
                  <a:pos x="169" y="190"/>
                </a:cxn>
                <a:cxn ang="0">
                  <a:pos x="162" y="190"/>
                </a:cxn>
                <a:cxn ang="0">
                  <a:pos x="154" y="190"/>
                </a:cxn>
                <a:cxn ang="0">
                  <a:pos x="146" y="190"/>
                </a:cxn>
                <a:cxn ang="0">
                  <a:pos x="139" y="190"/>
                </a:cxn>
                <a:cxn ang="0">
                  <a:pos x="135" y="190"/>
                </a:cxn>
                <a:cxn ang="0">
                  <a:pos x="120" y="189"/>
                </a:cxn>
                <a:cxn ang="0">
                  <a:pos x="107" y="188"/>
                </a:cxn>
                <a:cxn ang="0">
                  <a:pos x="93" y="187"/>
                </a:cxn>
                <a:cxn ang="0">
                  <a:pos x="78" y="184"/>
                </a:cxn>
                <a:cxn ang="0">
                  <a:pos x="64" y="181"/>
                </a:cxn>
                <a:cxn ang="0">
                  <a:pos x="49" y="174"/>
                </a:cxn>
                <a:cxn ang="0">
                  <a:pos x="36" y="165"/>
                </a:cxn>
                <a:cxn ang="0">
                  <a:pos x="22" y="152"/>
                </a:cxn>
                <a:cxn ang="0">
                  <a:pos x="19" y="136"/>
                </a:cxn>
                <a:cxn ang="0">
                  <a:pos x="20" y="122"/>
                </a:cxn>
                <a:cxn ang="0">
                  <a:pos x="26" y="108"/>
                </a:cxn>
                <a:cxn ang="0">
                  <a:pos x="35" y="95"/>
                </a:cxn>
                <a:cxn ang="0">
                  <a:pos x="48" y="83"/>
                </a:cxn>
                <a:cxn ang="0">
                  <a:pos x="62" y="71"/>
                </a:cxn>
                <a:cxn ang="0">
                  <a:pos x="78" y="61"/>
                </a:cxn>
                <a:cxn ang="0">
                  <a:pos x="97" y="51"/>
                </a:cxn>
                <a:cxn ang="0">
                  <a:pos x="116" y="42"/>
                </a:cxn>
                <a:cxn ang="0">
                  <a:pos x="136" y="34"/>
                </a:cxn>
                <a:cxn ang="0">
                  <a:pos x="156" y="27"/>
                </a:cxn>
                <a:cxn ang="0">
                  <a:pos x="175" y="21"/>
                </a:cxn>
                <a:cxn ang="0">
                  <a:pos x="196" y="16"/>
                </a:cxn>
                <a:cxn ang="0">
                  <a:pos x="213" y="11"/>
                </a:cxn>
                <a:cxn ang="0">
                  <a:pos x="230" y="8"/>
                </a:cxn>
                <a:cxn ang="0">
                  <a:pos x="245" y="6"/>
                </a:cxn>
                <a:cxn ang="0">
                  <a:pos x="235" y="2"/>
                </a:cxn>
                <a:cxn ang="0">
                  <a:pos x="219" y="0"/>
                </a:cxn>
                <a:cxn ang="0">
                  <a:pos x="200" y="2"/>
                </a:cxn>
                <a:cxn ang="0">
                  <a:pos x="178" y="5"/>
                </a:cxn>
                <a:cxn ang="0">
                  <a:pos x="154" y="10"/>
                </a:cxn>
                <a:cxn ang="0">
                  <a:pos x="130" y="16"/>
                </a:cxn>
                <a:cxn ang="0">
                  <a:pos x="109" y="24"/>
                </a:cxn>
                <a:cxn ang="0">
                  <a:pos x="90" y="3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lstStyle/>
            <a:p>
              <a:endParaRPr lang="en-US"/>
            </a:p>
          </p:txBody>
        </p:sp>
        <p:sp>
          <p:nvSpPr>
            <p:cNvPr id="356383" name="Freeform 31"/>
            <p:cNvSpPr>
              <a:spLocks/>
            </p:cNvSpPr>
            <p:nvPr/>
          </p:nvSpPr>
          <p:spPr bwMode="auto">
            <a:xfrm>
              <a:off x="1208" y="2218"/>
              <a:ext cx="133" cy="166"/>
            </a:xfrm>
            <a:custGeom>
              <a:avLst/>
              <a:gdLst/>
              <a:ahLst/>
              <a:cxnLst>
                <a:cxn ang="0">
                  <a:pos x="125" y="62"/>
                </a:cxn>
                <a:cxn ang="0">
                  <a:pos x="67" y="101"/>
                </a:cxn>
                <a:cxn ang="0">
                  <a:pos x="22" y="147"/>
                </a:cxn>
                <a:cxn ang="0">
                  <a:pos x="0" y="200"/>
                </a:cxn>
                <a:cxn ang="0">
                  <a:pos x="4" y="235"/>
                </a:cxn>
                <a:cxn ang="0">
                  <a:pos x="13" y="249"/>
                </a:cxn>
                <a:cxn ang="0">
                  <a:pos x="26" y="262"/>
                </a:cxn>
                <a:cxn ang="0">
                  <a:pos x="42" y="273"/>
                </a:cxn>
                <a:cxn ang="0">
                  <a:pos x="70" y="285"/>
                </a:cxn>
                <a:cxn ang="0">
                  <a:pos x="107" y="298"/>
                </a:cxn>
                <a:cxn ang="0">
                  <a:pos x="148" y="308"/>
                </a:cxn>
                <a:cxn ang="0">
                  <a:pos x="189" y="316"/>
                </a:cxn>
                <a:cxn ang="0">
                  <a:pos x="231" y="322"/>
                </a:cxn>
                <a:cxn ang="0">
                  <a:pos x="273" y="326"/>
                </a:cxn>
                <a:cxn ang="0">
                  <a:pos x="316" y="329"/>
                </a:cxn>
                <a:cxn ang="0">
                  <a:pos x="358" y="331"/>
                </a:cxn>
                <a:cxn ang="0">
                  <a:pos x="386" y="332"/>
                </a:cxn>
                <a:cxn ang="0">
                  <a:pos x="396" y="326"/>
                </a:cxn>
                <a:cxn ang="0">
                  <a:pos x="399" y="316"/>
                </a:cxn>
                <a:cxn ang="0">
                  <a:pos x="390" y="309"/>
                </a:cxn>
                <a:cxn ang="0">
                  <a:pos x="364" y="308"/>
                </a:cxn>
                <a:cxn ang="0">
                  <a:pos x="325" y="307"/>
                </a:cxn>
                <a:cxn ang="0">
                  <a:pos x="286" y="305"/>
                </a:cxn>
                <a:cxn ang="0">
                  <a:pos x="247" y="301"/>
                </a:cxn>
                <a:cxn ang="0">
                  <a:pos x="208" y="296"/>
                </a:cxn>
                <a:cxn ang="0">
                  <a:pos x="168" y="289"/>
                </a:cxn>
                <a:cxn ang="0">
                  <a:pos x="131" y="281"/>
                </a:cxn>
                <a:cxn ang="0">
                  <a:pos x="94" y="269"/>
                </a:cxn>
                <a:cxn ang="0">
                  <a:pos x="62" y="256"/>
                </a:cxn>
                <a:cxn ang="0">
                  <a:pos x="44" y="236"/>
                </a:cxn>
                <a:cxn ang="0">
                  <a:pos x="38" y="210"/>
                </a:cxn>
                <a:cxn ang="0">
                  <a:pos x="46" y="173"/>
                </a:cxn>
                <a:cxn ang="0">
                  <a:pos x="62" y="145"/>
                </a:cxn>
                <a:cxn ang="0">
                  <a:pos x="84" y="120"/>
                </a:cxn>
                <a:cxn ang="0">
                  <a:pos x="110" y="98"/>
                </a:cxn>
                <a:cxn ang="0">
                  <a:pos x="141" y="78"/>
                </a:cxn>
                <a:cxn ang="0">
                  <a:pos x="179" y="57"/>
                </a:cxn>
                <a:cxn ang="0">
                  <a:pos x="223" y="37"/>
                </a:cxn>
                <a:cxn ang="0">
                  <a:pos x="271" y="19"/>
                </a:cxn>
                <a:cxn ang="0">
                  <a:pos x="313" y="6"/>
                </a:cxn>
                <a:cxn ang="0">
                  <a:pos x="315" y="0"/>
                </a:cxn>
                <a:cxn ang="0">
                  <a:pos x="273" y="5"/>
                </a:cxn>
                <a:cxn ang="0">
                  <a:pos x="223" y="17"/>
                </a:cxn>
                <a:cxn ang="0">
                  <a:pos x="176" y="35"/>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lstStyle/>
            <a:p>
              <a:endParaRPr lang="en-US"/>
            </a:p>
          </p:txBody>
        </p:sp>
        <p:sp>
          <p:nvSpPr>
            <p:cNvPr id="356384" name="Freeform 32"/>
            <p:cNvSpPr>
              <a:spLocks/>
            </p:cNvSpPr>
            <p:nvPr/>
          </p:nvSpPr>
          <p:spPr bwMode="auto">
            <a:xfrm>
              <a:off x="1396" y="2213"/>
              <a:ext cx="116" cy="110"/>
            </a:xfrm>
            <a:custGeom>
              <a:avLst/>
              <a:gdLst/>
              <a:ahLst/>
              <a:cxnLst>
                <a:cxn ang="0">
                  <a:pos x="290" y="69"/>
                </a:cxn>
                <a:cxn ang="0">
                  <a:pos x="306" y="81"/>
                </a:cxn>
                <a:cxn ang="0">
                  <a:pos x="315" y="95"/>
                </a:cxn>
                <a:cxn ang="0">
                  <a:pos x="321" y="110"/>
                </a:cxn>
                <a:cxn ang="0">
                  <a:pos x="321" y="126"/>
                </a:cxn>
                <a:cxn ang="0">
                  <a:pos x="318" y="139"/>
                </a:cxn>
                <a:cxn ang="0">
                  <a:pos x="312" y="150"/>
                </a:cxn>
                <a:cxn ang="0">
                  <a:pos x="302" y="161"/>
                </a:cxn>
                <a:cxn ang="0">
                  <a:pos x="292" y="170"/>
                </a:cxn>
                <a:cxn ang="0">
                  <a:pos x="279" y="180"/>
                </a:cxn>
                <a:cxn ang="0">
                  <a:pos x="265" y="188"/>
                </a:cxn>
                <a:cxn ang="0">
                  <a:pos x="252" y="198"/>
                </a:cxn>
                <a:cxn ang="0">
                  <a:pos x="239" y="207"/>
                </a:cxn>
                <a:cxn ang="0">
                  <a:pos x="236" y="210"/>
                </a:cxn>
                <a:cxn ang="0">
                  <a:pos x="235" y="213"/>
                </a:cxn>
                <a:cxn ang="0">
                  <a:pos x="236" y="216"/>
                </a:cxn>
                <a:cxn ang="0">
                  <a:pos x="239" y="219"/>
                </a:cxn>
                <a:cxn ang="0">
                  <a:pos x="244" y="221"/>
                </a:cxn>
                <a:cxn ang="0">
                  <a:pos x="248" y="222"/>
                </a:cxn>
                <a:cxn ang="0">
                  <a:pos x="254" y="221"/>
                </a:cxn>
                <a:cxn ang="0">
                  <a:pos x="258" y="219"/>
                </a:cxn>
                <a:cxn ang="0">
                  <a:pos x="287" y="206"/>
                </a:cxn>
                <a:cxn ang="0">
                  <a:pos x="310" y="188"/>
                </a:cxn>
                <a:cxn ang="0">
                  <a:pos x="331" y="168"/>
                </a:cxn>
                <a:cxn ang="0">
                  <a:pos x="344" y="147"/>
                </a:cxn>
                <a:cxn ang="0">
                  <a:pos x="348" y="124"/>
                </a:cxn>
                <a:cxn ang="0">
                  <a:pos x="345" y="102"/>
                </a:cxn>
                <a:cxn ang="0">
                  <a:pos x="334" y="81"/>
                </a:cxn>
                <a:cxn ang="0">
                  <a:pos x="310" y="62"/>
                </a:cxn>
                <a:cxn ang="0">
                  <a:pos x="293" y="52"/>
                </a:cxn>
                <a:cxn ang="0">
                  <a:pos x="273" y="43"/>
                </a:cxn>
                <a:cxn ang="0">
                  <a:pos x="249" y="34"/>
                </a:cxn>
                <a:cxn ang="0">
                  <a:pos x="226" y="27"/>
                </a:cxn>
                <a:cxn ang="0">
                  <a:pos x="202" y="21"/>
                </a:cxn>
                <a:cxn ang="0">
                  <a:pos x="176" y="16"/>
                </a:cxn>
                <a:cxn ang="0">
                  <a:pos x="151" y="11"/>
                </a:cxn>
                <a:cxn ang="0">
                  <a:pos x="125" y="7"/>
                </a:cxn>
                <a:cxn ang="0">
                  <a:pos x="102" y="4"/>
                </a:cxn>
                <a:cxn ang="0">
                  <a:pos x="78" y="2"/>
                </a:cxn>
                <a:cxn ang="0">
                  <a:pos x="58" y="0"/>
                </a:cxn>
                <a:cxn ang="0">
                  <a:pos x="39" y="0"/>
                </a:cxn>
                <a:cxn ang="0">
                  <a:pos x="23" y="0"/>
                </a:cxn>
                <a:cxn ang="0">
                  <a:pos x="12" y="1"/>
                </a:cxn>
                <a:cxn ang="0">
                  <a:pos x="4" y="3"/>
                </a:cxn>
                <a:cxn ang="0">
                  <a:pos x="0" y="5"/>
                </a:cxn>
                <a:cxn ang="0">
                  <a:pos x="14" y="7"/>
                </a:cxn>
                <a:cxn ang="0">
                  <a:pos x="30" y="8"/>
                </a:cxn>
                <a:cxn ang="0">
                  <a:pos x="46" y="10"/>
                </a:cxn>
                <a:cxn ang="0">
                  <a:pos x="64" y="12"/>
                </a:cxn>
                <a:cxn ang="0">
                  <a:pos x="83" y="14"/>
                </a:cxn>
                <a:cxn ang="0">
                  <a:pos x="102" y="16"/>
                </a:cxn>
                <a:cxn ang="0">
                  <a:pos x="120" y="19"/>
                </a:cxn>
                <a:cxn ang="0">
                  <a:pos x="141" y="22"/>
                </a:cxn>
                <a:cxn ang="0">
                  <a:pos x="160" y="26"/>
                </a:cxn>
                <a:cxn ang="0">
                  <a:pos x="180" y="30"/>
                </a:cxn>
                <a:cxn ang="0">
                  <a:pos x="200" y="35"/>
                </a:cxn>
                <a:cxn ang="0">
                  <a:pos x="219" y="41"/>
                </a:cxn>
                <a:cxn ang="0">
                  <a:pos x="238" y="47"/>
                </a:cxn>
                <a:cxn ang="0">
                  <a:pos x="257" y="53"/>
                </a:cxn>
                <a:cxn ang="0">
                  <a:pos x="274" y="61"/>
                </a:cxn>
                <a:cxn ang="0">
                  <a:pos x="290" y="69"/>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lstStyle/>
            <a:p>
              <a:endParaRPr lang="en-US"/>
            </a:p>
          </p:txBody>
        </p:sp>
        <p:sp>
          <p:nvSpPr>
            <p:cNvPr id="356385" name="Freeform 33"/>
            <p:cNvSpPr>
              <a:spLocks/>
            </p:cNvSpPr>
            <p:nvPr/>
          </p:nvSpPr>
          <p:spPr bwMode="auto">
            <a:xfrm>
              <a:off x="1162" y="2273"/>
              <a:ext cx="48" cy="103"/>
            </a:xfrm>
            <a:custGeom>
              <a:avLst/>
              <a:gdLst/>
              <a:ahLst/>
              <a:cxnLst>
                <a:cxn ang="0">
                  <a:pos x="0" y="113"/>
                </a:cxn>
                <a:cxn ang="0">
                  <a:pos x="0" y="130"/>
                </a:cxn>
                <a:cxn ang="0">
                  <a:pos x="6" y="146"/>
                </a:cxn>
                <a:cxn ang="0">
                  <a:pos x="16" y="161"/>
                </a:cxn>
                <a:cxn ang="0">
                  <a:pos x="31" y="174"/>
                </a:cxn>
                <a:cxn ang="0">
                  <a:pos x="48" y="185"/>
                </a:cxn>
                <a:cxn ang="0">
                  <a:pos x="68" y="195"/>
                </a:cxn>
                <a:cxn ang="0">
                  <a:pos x="92" y="202"/>
                </a:cxn>
                <a:cxn ang="0">
                  <a:pos x="115" y="206"/>
                </a:cxn>
                <a:cxn ang="0">
                  <a:pos x="122" y="207"/>
                </a:cxn>
                <a:cxn ang="0">
                  <a:pos x="129" y="205"/>
                </a:cxn>
                <a:cxn ang="0">
                  <a:pos x="135" y="202"/>
                </a:cxn>
                <a:cxn ang="0">
                  <a:pos x="138" y="198"/>
                </a:cxn>
                <a:cxn ang="0">
                  <a:pos x="138" y="193"/>
                </a:cxn>
                <a:cxn ang="0">
                  <a:pos x="137" y="188"/>
                </a:cxn>
                <a:cxn ang="0">
                  <a:pos x="132" y="184"/>
                </a:cxn>
                <a:cxn ang="0">
                  <a:pos x="125" y="182"/>
                </a:cxn>
                <a:cxn ang="0">
                  <a:pos x="102" y="176"/>
                </a:cxn>
                <a:cxn ang="0">
                  <a:pos x="80" y="168"/>
                </a:cxn>
                <a:cxn ang="0">
                  <a:pos x="63" y="157"/>
                </a:cxn>
                <a:cxn ang="0">
                  <a:pos x="50" y="145"/>
                </a:cxn>
                <a:cxn ang="0">
                  <a:pos x="41" y="130"/>
                </a:cxn>
                <a:cxn ang="0">
                  <a:pos x="37" y="114"/>
                </a:cxn>
                <a:cxn ang="0">
                  <a:pos x="37" y="97"/>
                </a:cxn>
                <a:cxn ang="0">
                  <a:pos x="44" y="79"/>
                </a:cxn>
                <a:cxn ang="0">
                  <a:pos x="54" y="65"/>
                </a:cxn>
                <a:cxn ang="0">
                  <a:pos x="70" y="52"/>
                </a:cxn>
                <a:cxn ang="0">
                  <a:pos x="87" y="40"/>
                </a:cxn>
                <a:cxn ang="0">
                  <a:pos x="106" y="29"/>
                </a:cxn>
                <a:cxn ang="0">
                  <a:pos x="122" y="20"/>
                </a:cxn>
                <a:cxn ang="0">
                  <a:pos x="135" y="11"/>
                </a:cxn>
                <a:cxn ang="0">
                  <a:pos x="142" y="5"/>
                </a:cxn>
                <a:cxn ang="0">
                  <a:pos x="142" y="0"/>
                </a:cxn>
                <a:cxn ang="0">
                  <a:pos x="126" y="4"/>
                </a:cxn>
                <a:cxn ang="0">
                  <a:pos x="106" y="11"/>
                </a:cxn>
                <a:cxn ang="0">
                  <a:pos x="84" y="23"/>
                </a:cxn>
                <a:cxn ang="0">
                  <a:pos x="61" y="37"/>
                </a:cxn>
                <a:cxn ang="0">
                  <a:pos x="39" y="53"/>
                </a:cxn>
                <a:cxn ang="0">
                  <a:pos x="22" y="72"/>
                </a:cxn>
                <a:cxn ang="0">
                  <a:pos x="8" y="93"/>
                </a:cxn>
                <a:cxn ang="0">
                  <a:pos x="0" y="113"/>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lstStyle/>
            <a:p>
              <a:endParaRPr lang="en-US"/>
            </a:p>
          </p:txBody>
        </p:sp>
        <p:sp>
          <p:nvSpPr>
            <p:cNvPr id="356386" name="Freeform 34"/>
            <p:cNvSpPr>
              <a:spLocks/>
            </p:cNvSpPr>
            <p:nvPr/>
          </p:nvSpPr>
          <p:spPr bwMode="auto">
            <a:xfrm>
              <a:off x="1492" y="2206"/>
              <a:ext cx="101" cy="135"/>
            </a:xfrm>
            <a:custGeom>
              <a:avLst/>
              <a:gdLst/>
              <a:ahLst/>
              <a:cxnLst>
                <a:cxn ang="0">
                  <a:pos x="256" y="109"/>
                </a:cxn>
                <a:cxn ang="0">
                  <a:pos x="271" y="126"/>
                </a:cxn>
                <a:cxn ang="0">
                  <a:pos x="278" y="144"/>
                </a:cxn>
                <a:cxn ang="0">
                  <a:pos x="274" y="164"/>
                </a:cxn>
                <a:cxn ang="0">
                  <a:pos x="256" y="183"/>
                </a:cxn>
                <a:cxn ang="0">
                  <a:pos x="232" y="200"/>
                </a:cxn>
                <a:cxn ang="0">
                  <a:pos x="204" y="216"/>
                </a:cxn>
                <a:cxn ang="0">
                  <a:pos x="175" y="232"/>
                </a:cxn>
                <a:cxn ang="0">
                  <a:pos x="158" y="244"/>
                </a:cxn>
                <a:cxn ang="0">
                  <a:pos x="152" y="252"/>
                </a:cxn>
                <a:cxn ang="0">
                  <a:pos x="148" y="260"/>
                </a:cxn>
                <a:cxn ang="0">
                  <a:pos x="151" y="268"/>
                </a:cxn>
                <a:cxn ang="0">
                  <a:pos x="161" y="272"/>
                </a:cxn>
                <a:cxn ang="0">
                  <a:pos x="171" y="271"/>
                </a:cxn>
                <a:cxn ang="0">
                  <a:pos x="190" y="256"/>
                </a:cxn>
                <a:cxn ang="0">
                  <a:pos x="222" y="236"/>
                </a:cxn>
                <a:cxn ang="0">
                  <a:pos x="255" y="216"/>
                </a:cxn>
                <a:cxn ang="0">
                  <a:pos x="284" y="192"/>
                </a:cxn>
                <a:cxn ang="0">
                  <a:pos x="301" y="163"/>
                </a:cxn>
                <a:cxn ang="0">
                  <a:pos x="300" y="133"/>
                </a:cxn>
                <a:cxn ang="0">
                  <a:pos x="281" y="105"/>
                </a:cxn>
                <a:cxn ang="0">
                  <a:pos x="251" y="82"/>
                </a:cxn>
                <a:cxn ang="0">
                  <a:pos x="217" y="67"/>
                </a:cxn>
                <a:cxn ang="0">
                  <a:pos x="185" y="54"/>
                </a:cxn>
                <a:cxn ang="0">
                  <a:pos x="151" y="40"/>
                </a:cxn>
                <a:cxn ang="0">
                  <a:pos x="114" y="27"/>
                </a:cxn>
                <a:cxn ang="0">
                  <a:pos x="81" y="16"/>
                </a:cxn>
                <a:cxn ang="0">
                  <a:pos x="49" y="7"/>
                </a:cxn>
                <a:cxn ang="0">
                  <a:pos x="24" y="1"/>
                </a:cxn>
                <a:cxn ang="0">
                  <a:pos x="5" y="0"/>
                </a:cxn>
                <a:cxn ang="0">
                  <a:pos x="13" y="7"/>
                </a:cxn>
                <a:cxn ang="0">
                  <a:pos x="43" y="17"/>
                </a:cxn>
                <a:cxn ang="0">
                  <a:pos x="74" y="27"/>
                </a:cxn>
                <a:cxn ang="0">
                  <a:pos x="106" y="38"/>
                </a:cxn>
                <a:cxn ang="0">
                  <a:pos x="139" y="50"/>
                </a:cxn>
                <a:cxn ang="0">
                  <a:pos x="171" y="63"/>
                </a:cxn>
                <a:cxn ang="0">
                  <a:pos x="203" y="78"/>
                </a:cxn>
                <a:cxn ang="0">
                  <a:pos x="232" y="93"/>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lstStyle/>
            <a:p>
              <a:endParaRPr lang="en-US"/>
            </a:p>
          </p:txBody>
        </p:sp>
      </p:grpSp>
      <p:grpSp>
        <p:nvGrpSpPr>
          <p:cNvPr id="3" name="Group 35"/>
          <p:cNvGrpSpPr>
            <a:grpSpLocks/>
          </p:cNvGrpSpPr>
          <p:nvPr/>
        </p:nvGrpSpPr>
        <p:grpSpPr bwMode="auto">
          <a:xfrm>
            <a:off x="533400" y="990600"/>
            <a:ext cx="415925" cy="511175"/>
            <a:chOff x="2870" y="1518"/>
            <a:chExt cx="292" cy="320"/>
          </a:xfrm>
        </p:grpSpPr>
        <p:graphicFrame>
          <p:nvGraphicFramePr>
            <p:cNvPr id="356388"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592" name="Clip" r:id="rId5" imgW="826829" imgH="840406" progId="">
                    <p:embed/>
                  </p:oleObj>
                </mc:Choice>
                <mc:Fallback>
                  <p:oleObj name="Clip" r:id="rId5" imgW="826829" imgH="84040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89"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593" name="Clip" r:id="rId7" imgW="1268295" imgH="1199426" progId="">
                    <p:embed/>
                  </p:oleObj>
                </mc:Choice>
                <mc:Fallback>
                  <p:oleObj name="Clip" r:id="rId7" imgW="1268295" imgH="1199426"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38"/>
          <p:cNvGrpSpPr>
            <a:grpSpLocks/>
          </p:cNvGrpSpPr>
          <p:nvPr/>
        </p:nvGrpSpPr>
        <p:grpSpPr bwMode="auto">
          <a:xfrm>
            <a:off x="5029200" y="990600"/>
            <a:ext cx="415925" cy="511175"/>
            <a:chOff x="2870" y="1518"/>
            <a:chExt cx="292" cy="320"/>
          </a:xfrm>
        </p:grpSpPr>
        <p:graphicFrame>
          <p:nvGraphicFramePr>
            <p:cNvPr id="356391" name="Object 3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594" name="Clip" r:id="rId9" imgW="826829" imgH="840406" progId="">
                    <p:embed/>
                  </p:oleObj>
                </mc:Choice>
                <mc:Fallback>
                  <p:oleObj name="Clip" r:id="rId9" imgW="826829" imgH="84040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92" name="Object 4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595" name="Clip" r:id="rId10" imgW="1268295" imgH="1199426" progId="">
                    <p:embed/>
                  </p:oleObj>
                </mc:Choice>
                <mc:Fallback>
                  <p:oleObj name="Clip" r:id="rId10" imgW="1268295" imgH="1199426"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6393" name="Text Box 41"/>
          <p:cNvSpPr txBox="1">
            <a:spLocks noChangeArrowheads="1"/>
          </p:cNvSpPr>
          <p:nvPr/>
        </p:nvSpPr>
        <p:spPr bwMode="auto">
          <a:xfrm>
            <a:off x="914400" y="1143000"/>
            <a:ext cx="530915" cy="369332"/>
          </a:xfrm>
          <a:prstGeom prst="rect">
            <a:avLst/>
          </a:prstGeom>
          <a:noFill/>
          <a:ln w="9525">
            <a:noFill/>
            <a:miter lim="800000"/>
            <a:headEnd/>
            <a:tailEnd/>
          </a:ln>
          <a:effectLst/>
        </p:spPr>
        <p:txBody>
          <a:bodyPr wrap="none">
            <a:spAutoFit/>
          </a:bodyPr>
          <a:lstStyle/>
          <a:p>
            <a:r>
              <a:rPr lang="en-US" dirty="0" err="1" smtClean="0"/>
              <a:t>Src</a:t>
            </a:r>
            <a:endParaRPr lang="en-US" dirty="0"/>
          </a:p>
        </p:txBody>
      </p:sp>
      <p:sp>
        <p:nvSpPr>
          <p:cNvPr id="356394" name="Text Box 42"/>
          <p:cNvSpPr txBox="1">
            <a:spLocks noChangeArrowheads="1"/>
          </p:cNvSpPr>
          <p:nvPr/>
        </p:nvSpPr>
        <p:spPr bwMode="auto">
          <a:xfrm>
            <a:off x="5290110" y="1273869"/>
            <a:ext cx="1492716" cy="369332"/>
          </a:xfrm>
          <a:prstGeom prst="rect">
            <a:avLst/>
          </a:prstGeom>
          <a:noFill/>
          <a:ln w="9525">
            <a:noFill/>
            <a:miter lim="800000"/>
            <a:headEnd/>
            <a:tailEnd/>
          </a:ln>
          <a:effectLst/>
        </p:spPr>
        <p:txBody>
          <a:bodyPr wrap="none">
            <a:spAutoFit/>
          </a:bodyPr>
          <a:lstStyle/>
          <a:p>
            <a:r>
              <a:rPr lang="en-US" dirty="0" smtClean="0"/>
              <a:t>Other Nodes</a:t>
            </a:r>
            <a:endParaRPr lang="en-US" dirty="0"/>
          </a:p>
        </p:txBody>
      </p:sp>
      <p:sp>
        <p:nvSpPr>
          <p:cNvPr id="356397" name="Line 45"/>
          <p:cNvSpPr>
            <a:spLocks noChangeShapeType="1"/>
          </p:cNvSpPr>
          <p:nvPr/>
        </p:nvSpPr>
        <p:spPr bwMode="auto">
          <a:xfrm>
            <a:off x="685800" y="1600200"/>
            <a:ext cx="0" cy="4495800"/>
          </a:xfrm>
          <a:prstGeom prst="line">
            <a:avLst/>
          </a:prstGeom>
          <a:noFill/>
          <a:ln w="12700">
            <a:solidFill>
              <a:schemeClr val="tx1"/>
            </a:solidFill>
            <a:round/>
            <a:headEnd/>
            <a:tailEnd type="triangle" w="med" len="med"/>
          </a:ln>
          <a:effectLst/>
        </p:spPr>
        <p:txBody>
          <a:bodyPr wrap="none"/>
          <a:lstStyle/>
          <a:p>
            <a:endParaRPr lang="en-US"/>
          </a:p>
        </p:txBody>
      </p:sp>
      <p:sp>
        <p:nvSpPr>
          <p:cNvPr id="356398" name="Text Box 46"/>
          <p:cNvSpPr txBox="1">
            <a:spLocks noChangeArrowheads="1"/>
          </p:cNvSpPr>
          <p:nvPr/>
        </p:nvSpPr>
        <p:spPr bwMode="auto">
          <a:xfrm>
            <a:off x="188913" y="5378450"/>
            <a:ext cx="658812" cy="366713"/>
          </a:xfrm>
          <a:prstGeom prst="rect">
            <a:avLst/>
          </a:prstGeom>
          <a:noFill/>
          <a:ln w="9525">
            <a:noFill/>
            <a:miter lim="800000"/>
            <a:headEnd/>
            <a:tailEnd/>
          </a:ln>
          <a:effectLst/>
        </p:spPr>
        <p:txBody>
          <a:bodyPr wrap="none">
            <a:spAutoFit/>
          </a:bodyPr>
          <a:lstStyle/>
          <a:p>
            <a:r>
              <a:rPr lang="en-US"/>
              <a:t>time</a:t>
            </a:r>
          </a:p>
        </p:txBody>
      </p:sp>
      <p:sp>
        <p:nvSpPr>
          <p:cNvPr id="356396" name="Line 44"/>
          <p:cNvSpPr>
            <a:spLocks noChangeShapeType="1"/>
          </p:cNvSpPr>
          <p:nvPr/>
        </p:nvSpPr>
        <p:spPr bwMode="auto">
          <a:xfrm>
            <a:off x="762000" y="1600200"/>
            <a:ext cx="7835900" cy="0"/>
          </a:xfrm>
          <a:prstGeom prst="line">
            <a:avLst/>
          </a:prstGeom>
          <a:noFill/>
          <a:ln w="9525">
            <a:solidFill>
              <a:schemeClr val="tx1"/>
            </a:solidFill>
            <a:round/>
            <a:headEnd/>
            <a:tailEnd/>
          </a:ln>
          <a:effectLst/>
        </p:spPr>
        <p:txBody>
          <a:bodyPr wrap="none"/>
          <a:lstStyle/>
          <a:p>
            <a:endParaRPr lang="en-US"/>
          </a:p>
        </p:txBody>
      </p:sp>
      <p:grpSp>
        <p:nvGrpSpPr>
          <p:cNvPr id="5" name="Group 70"/>
          <p:cNvGrpSpPr>
            <a:grpSpLocks/>
          </p:cNvGrpSpPr>
          <p:nvPr/>
        </p:nvGrpSpPr>
        <p:grpSpPr bwMode="auto">
          <a:xfrm>
            <a:off x="685800" y="1752600"/>
            <a:ext cx="2362199" cy="731838"/>
            <a:chOff x="1135" y="1248"/>
            <a:chExt cx="3642" cy="461"/>
          </a:xfrm>
        </p:grpSpPr>
        <p:sp>
          <p:nvSpPr>
            <p:cNvPr id="356359" name="Freeform 7"/>
            <p:cNvSpPr>
              <a:spLocks/>
            </p:cNvSpPr>
            <p:nvPr/>
          </p:nvSpPr>
          <p:spPr bwMode="auto">
            <a:xfrm>
              <a:off x="1135" y="1248"/>
              <a:ext cx="3642" cy="461"/>
            </a:xfrm>
            <a:custGeom>
              <a:avLst/>
              <a:gdLst/>
              <a:ahLst/>
              <a:cxnLst>
                <a:cxn ang="0">
                  <a:pos x="1" y="0"/>
                </a:cxn>
                <a:cxn ang="0">
                  <a:pos x="2996" y="298"/>
                </a:cxn>
                <a:cxn ang="0">
                  <a:pos x="2996" y="461"/>
                </a:cxn>
                <a:cxn ang="0">
                  <a:pos x="0" y="160"/>
                </a:cxn>
                <a:cxn ang="0">
                  <a:pos x="1" y="0"/>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w="9525" cap="flat" cmpd="sng">
              <a:noFill/>
              <a:prstDash val="solid"/>
              <a:round/>
              <a:headEnd/>
              <a:tailEnd/>
            </a:ln>
            <a:effectLst/>
          </p:spPr>
          <p:txBody>
            <a:bodyPr wrap="none"/>
            <a:lstStyle/>
            <a:p>
              <a:endParaRPr lang="en-US"/>
            </a:p>
          </p:txBody>
        </p:sp>
        <p:sp>
          <p:nvSpPr>
            <p:cNvPr id="356403" name="Text Box 51"/>
            <p:cNvSpPr txBox="1">
              <a:spLocks noChangeArrowheads="1"/>
            </p:cNvSpPr>
            <p:nvPr/>
          </p:nvSpPr>
          <p:spPr bwMode="auto">
            <a:xfrm rot="356404">
              <a:off x="1544" y="1279"/>
              <a:ext cx="615" cy="231"/>
            </a:xfrm>
            <a:prstGeom prst="rect">
              <a:avLst/>
            </a:prstGeom>
            <a:noFill/>
            <a:ln w="9525">
              <a:noFill/>
              <a:miter lim="800000"/>
              <a:headEnd/>
              <a:tailEnd/>
            </a:ln>
            <a:effectLst/>
          </p:spPr>
          <p:txBody>
            <a:bodyPr wrap="none">
              <a:spAutoFit/>
            </a:bodyPr>
            <a:lstStyle/>
            <a:p>
              <a:r>
                <a:rPr lang="en-US" dirty="0"/>
                <a:t>RTS(A)</a:t>
              </a:r>
            </a:p>
          </p:txBody>
        </p:sp>
      </p:grpSp>
      <p:grpSp>
        <p:nvGrpSpPr>
          <p:cNvPr id="7" name="Group 68"/>
          <p:cNvGrpSpPr>
            <a:grpSpLocks/>
          </p:cNvGrpSpPr>
          <p:nvPr/>
        </p:nvGrpSpPr>
        <p:grpSpPr bwMode="auto">
          <a:xfrm>
            <a:off x="685800" y="2819400"/>
            <a:ext cx="4419600" cy="565150"/>
            <a:chOff x="1134" y="2081"/>
            <a:chExt cx="4077" cy="356"/>
          </a:xfrm>
        </p:grpSpPr>
        <p:sp>
          <p:nvSpPr>
            <p:cNvPr id="356408" name="Freeform 56"/>
            <p:cNvSpPr>
              <a:spLocks/>
            </p:cNvSpPr>
            <p:nvPr/>
          </p:nvSpPr>
          <p:spPr bwMode="auto">
            <a:xfrm>
              <a:off x="2951" y="2082"/>
              <a:ext cx="2260" cy="355"/>
            </a:xfrm>
            <a:custGeom>
              <a:avLst/>
              <a:gdLst/>
              <a:ahLst/>
              <a:cxnLst>
                <a:cxn ang="0">
                  <a:pos x="0" y="0"/>
                </a:cxn>
                <a:cxn ang="0">
                  <a:pos x="2260" y="186"/>
                </a:cxn>
                <a:cxn ang="0">
                  <a:pos x="2260" y="355"/>
                </a:cxn>
                <a:cxn ang="0">
                  <a:pos x="0" y="151"/>
                </a:cxn>
                <a:cxn ang="0">
                  <a:pos x="0" y="0"/>
                </a:cxn>
              </a:cxnLst>
              <a:rect l="0" t="0" r="r" b="b"/>
              <a:pathLst>
                <a:path w="2260" h="355">
                  <a:moveTo>
                    <a:pt x="0" y="0"/>
                  </a:moveTo>
                  <a:lnTo>
                    <a:pt x="2260" y="186"/>
                  </a:lnTo>
                  <a:lnTo>
                    <a:pt x="2260" y="355"/>
                  </a:lnTo>
                  <a:lnTo>
                    <a:pt x="0" y="151"/>
                  </a:lnTo>
                  <a:lnTo>
                    <a:pt x="0" y="0"/>
                  </a:lnTo>
                  <a:close/>
                </a:path>
              </a:pathLst>
            </a:custGeom>
            <a:solidFill>
              <a:srgbClr val="FF99CC"/>
            </a:solidFill>
            <a:ln w="9525" cap="flat" cmpd="sng">
              <a:noFill/>
              <a:prstDash val="solid"/>
              <a:round/>
              <a:headEnd/>
              <a:tailEnd/>
            </a:ln>
            <a:effectLst/>
          </p:spPr>
          <p:txBody>
            <a:bodyPr wrap="none"/>
            <a:lstStyle/>
            <a:p>
              <a:endParaRPr lang="en-US"/>
            </a:p>
          </p:txBody>
        </p:sp>
        <p:sp>
          <p:nvSpPr>
            <p:cNvPr id="356409" name="Freeform 57"/>
            <p:cNvSpPr>
              <a:spLocks/>
            </p:cNvSpPr>
            <p:nvPr/>
          </p:nvSpPr>
          <p:spPr bwMode="auto">
            <a:xfrm>
              <a:off x="1134" y="2081"/>
              <a:ext cx="1860" cy="347"/>
            </a:xfrm>
            <a:custGeom>
              <a:avLst/>
              <a:gdLst/>
              <a:ahLst/>
              <a:cxnLst>
                <a:cxn ang="0">
                  <a:pos x="1860" y="0"/>
                </a:cxn>
                <a:cxn ang="0">
                  <a:pos x="0" y="179"/>
                </a:cxn>
                <a:cxn ang="0">
                  <a:pos x="0" y="347"/>
                </a:cxn>
                <a:cxn ang="0">
                  <a:pos x="1860" y="151"/>
                </a:cxn>
                <a:cxn ang="0">
                  <a:pos x="1860" y="0"/>
                </a:cxn>
              </a:cxnLst>
              <a:rect l="0" t="0" r="r" b="b"/>
              <a:pathLst>
                <a:path w="1860" h="347">
                  <a:moveTo>
                    <a:pt x="1860" y="0"/>
                  </a:moveTo>
                  <a:lnTo>
                    <a:pt x="0" y="179"/>
                  </a:lnTo>
                  <a:lnTo>
                    <a:pt x="0" y="347"/>
                  </a:lnTo>
                  <a:lnTo>
                    <a:pt x="1860" y="151"/>
                  </a:lnTo>
                  <a:lnTo>
                    <a:pt x="1860" y="0"/>
                  </a:lnTo>
                  <a:close/>
                </a:path>
              </a:pathLst>
            </a:custGeom>
            <a:solidFill>
              <a:srgbClr val="FF99CC"/>
            </a:solidFill>
            <a:ln w="9525" cap="flat" cmpd="sng">
              <a:noFill/>
              <a:prstDash val="solid"/>
              <a:round/>
              <a:headEnd/>
              <a:tailEnd/>
            </a:ln>
            <a:effectLst/>
          </p:spPr>
          <p:txBody>
            <a:bodyPr wrap="none"/>
            <a:lstStyle/>
            <a:p>
              <a:endParaRPr lang="en-US"/>
            </a:p>
          </p:txBody>
        </p:sp>
        <p:sp>
          <p:nvSpPr>
            <p:cNvPr id="356410" name="Text Box 58"/>
            <p:cNvSpPr txBox="1">
              <a:spLocks noChangeArrowheads="1"/>
            </p:cNvSpPr>
            <p:nvPr/>
          </p:nvSpPr>
          <p:spPr bwMode="auto">
            <a:xfrm rot="-379204">
              <a:off x="1584" y="2157"/>
              <a:ext cx="612" cy="231"/>
            </a:xfrm>
            <a:prstGeom prst="rect">
              <a:avLst/>
            </a:prstGeom>
            <a:noFill/>
            <a:ln w="9525">
              <a:noFill/>
              <a:miter lim="800000"/>
              <a:headEnd/>
              <a:tailEnd/>
            </a:ln>
            <a:effectLst/>
          </p:spPr>
          <p:txBody>
            <a:bodyPr wrap="none">
              <a:spAutoFit/>
            </a:bodyPr>
            <a:lstStyle/>
            <a:p>
              <a:r>
                <a:rPr lang="en-US" dirty="0"/>
                <a:t>CTS(A)</a:t>
              </a:r>
            </a:p>
          </p:txBody>
        </p:sp>
        <p:sp>
          <p:nvSpPr>
            <p:cNvPr id="356411" name="Text Box 59"/>
            <p:cNvSpPr txBox="1">
              <a:spLocks noChangeArrowheads="1"/>
            </p:cNvSpPr>
            <p:nvPr/>
          </p:nvSpPr>
          <p:spPr bwMode="auto">
            <a:xfrm rot="276164">
              <a:off x="3816" y="2147"/>
              <a:ext cx="612" cy="231"/>
            </a:xfrm>
            <a:prstGeom prst="rect">
              <a:avLst/>
            </a:prstGeom>
            <a:noFill/>
            <a:ln w="9525">
              <a:noFill/>
              <a:miter lim="800000"/>
              <a:headEnd/>
              <a:tailEnd/>
            </a:ln>
            <a:effectLst/>
          </p:spPr>
          <p:txBody>
            <a:bodyPr wrap="none">
              <a:spAutoFit/>
            </a:bodyPr>
            <a:lstStyle/>
            <a:p>
              <a:r>
                <a:rPr lang="en-US" dirty="0"/>
                <a:t>CTS(A)</a:t>
              </a:r>
            </a:p>
          </p:txBody>
        </p:sp>
      </p:grpSp>
      <p:grpSp>
        <p:nvGrpSpPr>
          <p:cNvPr id="8" name="Group 69"/>
          <p:cNvGrpSpPr>
            <a:grpSpLocks/>
          </p:cNvGrpSpPr>
          <p:nvPr/>
        </p:nvGrpSpPr>
        <p:grpSpPr bwMode="auto">
          <a:xfrm>
            <a:off x="685800" y="3520715"/>
            <a:ext cx="4419488" cy="2468563"/>
            <a:chOff x="1150" y="2396"/>
            <a:chExt cx="3941" cy="1555"/>
          </a:xfrm>
        </p:grpSpPr>
        <p:sp>
          <p:nvSpPr>
            <p:cNvPr id="356412" name="Freeform 60"/>
            <p:cNvSpPr>
              <a:spLocks/>
            </p:cNvSpPr>
            <p:nvPr/>
          </p:nvSpPr>
          <p:spPr bwMode="auto">
            <a:xfrm>
              <a:off x="1150" y="2396"/>
              <a:ext cx="1971" cy="1134"/>
            </a:xfrm>
            <a:custGeom>
              <a:avLst/>
              <a:gdLst/>
              <a:ahLst/>
              <a:cxnLst>
                <a:cxn ang="0">
                  <a:pos x="0" y="0"/>
                </a:cxn>
                <a:cxn ang="0">
                  <a:pos x="3652" y="318"/>
                </a:cxn>
                <a:cxn ang="0">
                  <a:pos x="3652" y="1134"/>
                </a:cxn>
                <a:cxn ang="0">
                  <a:pos x="1" y="787"/>
                </a:cxn>
                <a:cxn ang="0">
                  <a:pos x="0" y="0"/>
                </a:cxn>
              </a:cxnLst>
              <a:rect l="0" t="0" r="r" b="b"/>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w="9525" cap="flat" cmpd="sng">
              <a:noFill/>
              <a:prstDash val="solid"/>
              <a:round/>
              <a:headEnd/>
              <a:tailEnd/>
            </a:ln>
            <a:effectLst/>
          </p:spPr>
          <p:txBody>
            <a:bodyPr wrap="none"/>
            <a:lstStyle/>
            <a:p>
              <a:endParaRPr lang="en-US"/>
            </a:p>
          </p:txBody>
        </p:sp>
        <p:sp>
          <p:nvSpPr>
            <p:cNvPr id="356413" name="Text Box 61"/>
            <p:cNvSpPr txBox="1">
              <a:spLocks noChangeArrowheads="1"/>
            </p:cNvSpPr>
            <p:nvPr/>
          </p:nvSpPr>
          <p:spPr bwMode="auto">
            <a:xfrm>
              <a:off x="1594" y="2814"/>
              <a:ext cx="1135" cy="231"/>
            </a:xfrm>
            <a:prstGeom prst="rect">
              <a:avLst/>
            </a:prstGeom>
            <a:noFill/>
            <a:ln w="9525">
              <a:noFill/>
              <a:miter lim="800000"/>
              <a:headEnd/>
              <a:tailEnd/>
            </a:ln>
            <a:effectLst/>
          </p:spPr>
          <p:txBody>
            <a:bodyPr>
              <a:spAutoFit/>
            </a:bodyPr>
            <a:lstStyle/>
            <a:p>
              <a:pPr>
                <a:spcBef>
                  <a:spcPct val="50000"/>
                </a:spcBef>
              </a:pPr>
              <a:r>
                <a:rPr lang="en-US" dirty="0"/>
                <a:t>DATA (A)</a:t>
              </a:r>
            </a:p>
          </p:txBody>
        </p:sp>
        <p:sp>
          <p:nvSpPr>
            <p:cNvPr id="356414" name="Freeform 62"/>
            <p:cNvSpPr>
              <a:spLocks/>
            </p:cNvSpPr>
            <p:nvPr/>
          </p:nvSpPr>
          <p:spPr bwMode="auto">
            <a:xfrm>
              <a:off x="2917" y="3596"/>
              <a:ext cx="2174" cy="355"/>
            </a:xfrm>
            <a:custGeom>
              <a:avLst/>
              <a:gdLst/>
              <a:ahLst/>
              <a:cxnLst>
                <a:cxn ang="0">
                  <a:pos x="0" y="0"/>
                </a:cxn>
                <a:cxn ang="0">
                  <a:pos x="2260" y="186"/>
                </a:cxn>
                <a:cxn ang="0">
                  <a:pos x="2260" y="355"/>
                </a:cxn>
                <a:cxn ang="0">
                  <a:pos x="0" y="151"/>
                </a:cxn>
                <a:cxn ang="0">
                  <a:pos x="0" y="0"/>
                </a:cxn>
              </a:cxnLst>
              <a:rect l="0" t="0" r="r" b="b"/>
              <a:pathLst>
                <a:path w="2260" h="355">
                  <a:moveTo>
                    <a:pt x="0" y="0"/>
                  </a:moveTo>
                  <a:lnTo>
                    <a:pt x="2260" y="186"/>
                  </a:lnTo>
                  <a:lnTo>
                    <a:pt x="2260" y="355"/>
                  </a:lnTo>
                  <a:lnTo>
                    <a:pt x="0" y="151"/>
                  </a:lnTo>
                  <a:lnTo>
                    <a:pt x="0" y="0"/>
                  </a:lnTo>
                  <a:close/>
                </a:path>
              </a:pathLst>
            </a:custGeom>
            <a:solidFill>
              <a:srgbClr val="FF99CC"/>
            </a:solidFill>
            <a:ln w="9525" cap="flat" cmpd="sng">
              <a:noFill/>
              <a:prstDash val="solid"/>
              <a:round/>
              <a:headEnd/>
              <a:tailEnd/>
            </a:ln>
            <a:effectLst/>
          </p:spPr>
          <p:txBody>
            <a:bodyPr wrap="none"/>
            <a:lstStyle/>
            <a:p>
              <a:endParaRPr lang="en-US"/>
            </a:p>
          </p:txBody>
        </p:sp>
        <p:sp>
          <p:nvSpPr>
            <p:cNvPr id="356415" name="Freeform 63"/>
            <p:cNvSpPr>
              <a:spLocks/>
            </p:cNvSpPr>
            <p:nvPr/>
          </p:nvSpPr>
          <p:spPr bwMode="auto">
            <a:xfrm>
              <a:off x="1150" y="3596"/>
              <a:ext cx="1860" cy="347"/>
            </a:xfrm>
            <a:custGeom>
              <a:avLst/>
              <a:gdLst/>
              <a:ahLst/>
              <a:cxnLst>
                <a:cxn ang="0">
                  <a:pos x="1860" y="0"/>
                </a:cxn>
                <a:cxn ang="0">
                  <a:pos x="0" y="179"/>
                </a:cxn>
                <a:cxn ang="0">
                  <a:pos x="0" y="347"/>
                </a:cxn>
                <a:cxn ang="0">
                  <a:pos x="1860" y="151"/>
                </a:cxn>
                <a:cxn ang="0">
                  <a:pos x="1860" y="0"/>
                </a:cxn>
              </a:cxnLst>
              <a:rect l="0" t="0" r="r" b="b"/>
              <a:pathLst>
                <a:path w="1860" h="347">
                  <a:moveTo>
                    <a:pt x="1860" y="0"/>
                  </a:moveTo>
                  <a:lnTo>
                    <a:pt x="0" y="179"/>
                  </a:lnTo>
                  <a:lnTo>
                    <a:pt x="0" y="347"/>
                  </a:lnTo>
                  <a:lnTo>
                    <a:pt x="1860" y="151"/>
                  </a:lnTo>
                  <a:lnTo>
                    <a:pt x="1860" y="0"/>
                  </a:lnTo>
                  <a:close/>
                </a:path>
              </a:pathLst>
            </a:custGeom>
            <a:solidFill>
              <a:srgbClr val="FF99CC"/>
            </a:solidFill>
            <a:ln w="9525" cap="flat" cmpd="sng">
              <a:noFill/>
              <a:prstDash val="solid"/>
              <a:round/>
              <a:headEnd/>
              <a:tailEnd/>
            </a:ln>
            <a:effectLst/>
          </p:spPr>
          <p:txBody>
            <a:bodyPr wrap="none"/>
            <a:lstStyle/>
            <a:p>
              <a:endParaRPr lang="en-US"/>
            </a:p>
          </p:txBody>
        </p:sp>
        <p:sp>
          <p:nvSpPr>
            <p:cNvPr id="356416" name="Text Box 64"/>
            <p:cNvSpPr txBox="1">
              <a:spLocks noChangeArrowheads="1"/>
            </p:cNvSpPr>
            <p:nvPr/>
          </p:nvSpPr>
          <p:spPr bwMode="auto">
            <a:xfrm rot="21220796">
              <a:off x="1600" y="3678"/>
              <a:ext cx="607" cy="231"/>
            </a:xfrm>
            <a:prstGeom prst="rect">
              <a:avLst/>
            </a:prstGeom>
            <a:noFill/>
            <a:ln w="9525">
              <a:noFill/>
              <a:miter lim="800000"/>
              <a:headEnd/>
              <a:tailEnd/>
            </a:ln>
            <a:effectLst/>
          </p:spPr>
          <p:txBody>
            <a:bodyPr wrap="none">
              <a:spAutoFit/>
            </a:bodyPr>
            <a:lstStyle/>
            <a:p>
              <a:r>
                <a:rPr lang="en-US" dirty="0"/>
                <a:t>ACK(A)</a:t>
              </a:r>
            </a:p>
          </p:txBody>
        </p:sp>
        <p:sp>
          <p:nvSpPr>
            <p:cNvPr id="356417" name="Text Box 65"/>
            <p:cNvSpPr txBox="1">
              <a:spLocks noChangeArrowheads="1"/>
            </p:cNvSpPr>
            <p:nvPr/>
          </p:nvSpPr>
          <p:spPr bwMode="auto">
            <a:xfrm rot="276164">
              <a:off x="3832" y="3684"/>
              <a:ext cx="607" cy="231"/>
            </a:xfrm>
            <a:prstGeom prst="rect">
              <a:avLst/>
            </a:prstGeom>
            <a:noFill/>
            <a:ln w="9525">
              <a:noFill/>
              <a:miter lim="800000"/>
              <a:headEnd/>
              <a:tailEnd/>
            </a:ln>
            <a:effectLst/>
          </p:spPr>
          <p:txBody>
            <a:bodyPr wrap="none">
              <a:spAutoFit/>
            </a:bodyPr>
            <a:lstStyle/>
            <a:p>
              <a:r>
                <a:rPr lang="en-US" dirty="0"/>
                <a:t>ACK(A)</a:t>
              </a:r>
            </a:p>
          </p:txBody>
        </p:sp>
      </p:grpSp>
      <p:grpSp>
        <p:nvGrpSpPr>
          <p:cNvPr id="70" name="Group 69"/>
          <p:cNvGrpSpPr/>
          <p:nvPr/>
        </p:nvGrpSpPr>
        <p:grpSpPr>
          <a:xfrm>
            <a:off x="5181600" y="3581400"/>
            <a:ext cx="1600200" cy="2455864"/>
            <a:chOff x="5791200" y="2819400"/>
            <a:chExt cx="1600200" cy="2362200"/>
          </a:xfrm>
        </p:grpSpPr>
        <p:sp>
          <p:nvSpPr>
            <p:cNvPr id="69" name="Down Arrow 68"/>
            <p:cNvSpPr/>
            <p:nvPr/>
          </p:nvSpPr>
          <p:spPr>
            <a:xfrm>
              <a:off x="5791200" y="2819400"/>
              <a:ext cx="1600200" cy="2362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24" name="Text Box 72"/>
            <p:cNvSpPr txBox="1">
              <a:spLocks noChangeArrowheads="1"/>
            </p:cNvSpPr>
            <p:nvPr/>
          </p:nvSpPr>
          <p:spPr bwMode="auto">
            <a:xfrm>
              <a:off x="6248400" y="4419600"/>
              <a:ext cx="795337" cy="366713"/>
            </a:xfrm>
            <a:prstGeom prst="rect">
              <a:avLst/>
            </a:prstGeom>
            <a:solidFill>
              <a:schemeClr val="bg1"/>
            </a:solidFill>
            <a:ln w="9525">
              <a:noFill/>
              <a:miter lim="800000"/>
              <a:headEnd/>
              <a:tailEnd/>
            </a:ln>
            <a:effectLst/>
          </p:spPr>
          <p:txBody>
            <a:bodyPr wrap="none">
              <a:spAutoFit/>
            </a:bodyPr>
            <a:lstStyle/>
            <a:p>
              <a:r>
                <a:rPr lang="en-US" dirty="0"/>
                <a:t>defer</a:t>
              </a:r>
            </a:p>
          </p:txBody>
        </p:sp>
      </p:grpSp>
      <p:cxnSp>
        <p:nvCxnSpPr>
          <p:cNvPr id="63" name="Straight Arrow Connector 62"/>
          <p:cNvCxnSpPr/>
          <p:nvPr/>
        </p:nvCxnSpPr>
        <p:spPr>
          <a:xfrm rot="5400000">
            <a:off x="457994" y="3809206"/>
            <a:ext cx="441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477000" y="838200"/>
            <a:ext cx="430212" cy="528637"/>
            <a:chOff x="6934200" y="1066800"/>
            <a:chExt cx="430212" cy="528637"/>
          </a:xfrm>
        </p:grpSpPr>
        <p:graphicFrame>
          <p:nvGraphicFramePr>
            <p:cNvPr id="1030" name="Object 6"/>
            <p:cNvGraphicFramePr>
              <a:graphicFrameLocks noChangeAspect="1"/>
            </p:cNvGraphicFramePr>
            <p:nvPr/>
          </p:nvGraphicFramePr>
          <p:xfrm>
            <a:off x="6934200" y="1066800"/>
            <a:ext cx="387350" cy="450850"/>
          </p:xfrm>
          <a:graphic>
            <a:graphicData uri="http://schemas.openxmlformats.org/presentationml/2006/ole">
              <mc:AlternateContent xmlns:mc="http://schemas.openxmlformats.org/markup-compatibility/2006">
                <mc:Choice xmlns:v="urn:schemas-microsoft-com:vml" Requires="v">
                  <p:oleObj spid="_x0000_s1596" name="Clip" r:id="rId11" imgW="826829" imgH="840406" progId="">
                    <p:embed/>
                  </p:oleObj>
                </mc:Choice>
                <mc:Fallback>
                  <p:oleObj name="Clip" r:id="rId11" imgW="826829" imgH="84040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1066800"/>
                          <a:ext cx="387350"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1" name="Object 7"/>
            <p:cNvGraphicFramePr>
              <a:graphicFrameLocks noChangeAspect="1"/>
            </p:cNvGraphicFramePr>
            <p:nvPr/>
          </p:nvGraphicFramePr>
          <p:xfrm>
            <a:off x="7010400" y="1219200"/>
            <a:ext cx="354012" cy="376237"/>
          </p:xfrm>
          <a:graphic>
            <a:graphicData uri="http://schemas.openxmlformats.org/presentationml/2006/ole">
              <mc:AlternateContent xmlns:mc="http://schemas.openxmlformats.org/markup-compatibility/2006">
                <mc:Choice xmlns:v="urn:schemas-microsoft-com:vml" Requires="v">
                  <p:oleObj spid="_x0000_s1597" name="Clip" r:id="rId12" imgW="1268295" imgH="1199426" progId="">
                    <p:embed/>
                  </p:oleObj>
                </mc:Choice>
                <mc:Fallback>
                  <p:oleObj name="Clip" r:id="rId12" imgW="1268295" imgH="1199426"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1219200"/>
                          <a:ext cx="354012"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68" name="Straight Arrow Connector 67"/>
          <p:cNvCxnSpPr/>
          <p:nvPr/>
        </p:nvCxnSpPr>
        <p:spPr>
          <a:xfrm rot="5400000">
            <a:off x="3010694" y="3694906"/>
            <a:ext cx="419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228600" y="1600200"/>
            <a:ext cx="762000" cy="276999"/>
          </a:xfrm>
          <a:prstGeom prst="rect">
            <a:avLst/>
          </a:prstGeom>
          <a:noFill/>
        </p:spPr>
        <p:txBody>
          <a:bodyPr wrap="square" rtlCol="0">
            <a:spAutoFit/>
          </a:bodyPr>
          <a:lstStyle/>
          <a:p>
            <a:r>
              <a:rPr lang="en-US" sz="1200" dirty="0" smtClean="0"/>
              <a:t>DIFS</a:t>
            </a:r>
            <a:endParaRPr lang="en-US" sz="1200" dirty="0"/>
          </a:p>
        </p:txBody>
      </p:sp>
      <p:sp>
        <p:nvSpPr>
          <p:cNvPr id="72" name="TextBox 71"/>
          <p:cNvSpPr txBox="1"/>
          <p:nvPr/>
        </p:nvSpPr>
        <p:spPr>
          <a:xfrm>
            <a:off x="2667000" y="2590800"/>
            <a:ext cx="762000" cy="276999"/>
          </a:xfrm>
          <a:prstGeom prst="rect">
            <a:avLst/>
          </a:prstGeom>
          <a:noFill/>
        </p:spPr>
        <p:txBody>
          <a:bodyPr wrap="square" rtlCol="0">
            <a:spAutoFit/>
          </a:bodyPr>
          <a:lstStyle/>
          <a:p>
            <a:r>
              <a:rPr lang="en-US" sz="1200" dirty="0" smtClean="0"/>
              <a:t>SIFS</a:t>
            </a:r>
            <a:endParaRPr lang="en-US" sz="1200" dirty="0"/>
          </a:p>
        </p:txBody>
      </p:sp>
      <p:sp>
        <p:nvSpPr>
          <p:cNvPr id="73" name="TextBox 72"/>
          <p:cNvSpPr txBox="1"/>
          <p:nvPr/>
        </p:nvSpPr>
        <p:spPr>
          <a:xfrm>
            <a:off x="228600" y="3352800"/>
            <a:ext cx="762000" cy="276999"/>
          </a:xfrm>
          <a:prstGeom prst="rect">
            <a:avLst/>
          </a:prstGeom>
          <a:noFill/>
        </p:spPr>
        <p:txBody>
          <a:bodyPr wrap="square" rtlCol="0">
            <a:spAutoFit/>
          </a:bodyPr>
          <a:lstStyle/>
          <a:p>
            <a:r>
              <a:rPr lang="en-US" sz="1200" dirty="0" smtClean="0"/>
              <a:t>SIFS</a:t>
            </a:r>
            <a:endParaRPr lang="en-US" sz="1200" dirty="0"/>
          </a:p>
        </p:txBody>
      </p:sp>
      <p:sp>
        <p:nvSpPr>
          <p:cNvPr id="74" name="TextBox 73"/>
          <p:cNvSpPr txBox="1"/>
          <p:nvPr/>
        </p:nvSpPr>
        <p:spPr>
          <a:xfrm>
            <a:off x="2743200" y="5285601"/>
            <a:ext cx="762000" cy="276999"/>
          </a:xfrm>
          <a:prstGeom prst="rect">
            <a:avLst/>
          </a:prstGeom>
          <a:noFill/>
        </p:spPr>
        <p:txBody>
          <a:bodyPr wrap="square" rtlCol="0">
            <a:spAutoFit/>
          </a:bodyPr>
          <a:lstStyle/>
          <a:p>
            <a:r>
              <a:rPr lang="en-US" sz="1200" dirty="0" smtClean="0"/>
              <a:t>SIFS</a:t>
            </a:r>
            <a:endParaRPr lang="en-US" sz="1200" dirty="0"/>
          </a:p>
        </p:txBody>
      </p:sp>
      <p:sp>
        <p:nvSpPr>
          <p:cNvPr id="64" name="TextBox 63"/>
          <p:cNvSpPr txBox="1"/>
          <p:nvPr/>
        </p:nvSpPr>
        <p:spPr>
          <a:xfrm>
            <a:off x="46038" y="6172200"/>
            <a:ext cx="3200400" cy="461665"/>
          </a:xfrm>
          <a:prstGeom prst="rect">
            <a:avLst/>
          </a:prstGeom>
          <a:noFill/>
        </p:spPr>
        <p:txBody>
          <a:bodyPr wrap="square" rtlCol="0">
            <a:spAutoFit/>
          </a:bodyPr>
          <a:lstStyle/>
          <a:p>
            <a:r>
              <a:rPr lang="en-US" sz="1200" dirty="0" smtClean="0"/>
              <a:t>DIFS= Distributed Coordinated Function IFS</a:t>
            </a:r>
          </a:p>
          <a:p>
            <a:r>
              <a:rPr lang="en-US" sz="1200" dirty="0" smtClean="0"/>
              <a:t>SIFS = Short IFS</a:t>
            </a:r>
            <a:endParaRPr lang="en-US" sz="1200" dirty="0"/>
          </a:p>
        </p:txBody>
      </p:sp>
    </p:spTree>
    <p:extLst>
      <p:ext uri="{BB962C8B-B14F-4D97-AF65-F5344CB8AC3E}">
        <p14:creationId xmlns:p14="http://schemas.microsoft.com/office/powerpoint/2010/main" val="409701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up)">
                                      <p:cBhvr>
                                        <p:cTn id="12" dur="500"/>
                                        <p:tgtEl>
                                          <p:spTgt spid="7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dirty="0" smtClean="0"/>
              <a:t>Association</a:t>
            </a:r>
          </a:p>
        </p:txBody>
      </p:sp>
      <p:sp>
        <p:nvSpPr>
          <p:cNvPr id="29701" name="Rectangle 3"/>
          <p:cNvSpPr>
            <a:spLocks noGrp="1" noChangeArrowheads="1"/>
          </p:cNvSpPr>
          <p:nvPr>
            <p:ph idx="1"/>
          </p:nvPr>
        </p:nvSpPr>
        <p:spPr/>
        <p:txBody>
          <a:bodyPr>
            <a:normAutofit lnSpcReduction="10000"/>
          </a:bodyPr>
          <a:lstStyle/>
          <a:p>
            <a:pPr marL="0" indent="0" eaLnBrk="1" hangingPunct="1">
              <a:buNone/>
            </a:pPr>
            <a:r>
              <a:rPr lang="en-US" dirty="0" smtClean="0"/>
              <a:t>Using a SSID (service set identifier)</a:t>
            </a:r>
          </a:p>
          <a:p>
            <a:pPr lvl="1"/>
            <a:r>
              <a:rPr lang="en-US" dirty="0" smtClean="0"/>
              <a:t>Unique character string identifying access point</a:t>
            </a:r>
          </a:p>
          <a:p>
            <a:pPr lvl="1"/>
            <a:r>
              <a:rPr lang="en-US" dirty="0" smtClean="0"/>
              <a:t>In beacon fame information</a:t>
            </a:r>
          </a:p>
          <a:p>
            <a:pPr lvl="1"/>
            <a:r>
              <a:rPr lang="en-US" dirty="0" smtClean="0"/>
              <a:t>Configured in access point</a:t>
            </a:r>
          </a:p>
          <a:p>
            <a:pPr lvl="1"/>
            <a:r>
              <a:rPr lang="en-US" dirty="0" smtClean="0"/>
              <a:t>Better security, easier network management</a:t>
            </a:r>
          </a:p>
          <a:p>
            <a:r>
              <a:rPr lang="en-US" dirty="0" smtClean="0"/>
              <a:t>BSS (basic service set)</a:t>
            </a:r>
          </a:p>
          <a:p>
            <a:pPr lvl="1"/>
            <a:r>
              <a:rPr lang="en-US" dirty="0" smtClean="0"/>
              <a:t>Station groups sharing access point </a:t>
            </a:r>
          </a:p>
          <a:p>
            <a:pPr lvl="1"/>
            <a:r>
              <a:rPr lang="en-US" dirty="0" smtClean="0"/>
              <a:t>BSSID (basic service set identifier)</a:t>
            </a:r>
          </a:p>
          <a:p>
            <a:pPr lvl="1"/>
            <a:r>
              <a:rPr lang="en-US" dirty="0" smtClean="0"/>
              <a:t>Station group identifier</a:t>
            </a:r>
          </a:p>
        </p:txBody>
      </p:sp>
      <p:sp>
        <p:nvSpPr>
          <p:cNvPr id="8" name="Date Placeholder 7"/>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E245B61-4FD3-4EDF-A454-3B7288BAC0F6}" type="slidenum">
              <a:rPr lang="en-US" smtClean="0"/>
              <a:pPr/>
              <a:t>73</a:t>
            </a:fld>
            <a:endParaRPr lang="en-US" dirty="0"/>
          </a:p>
        </p:txBody>
      </p:sp>
    </p:spTree>
    <p:extLst>
      <p:ext uri="{BB962C8B-B14F-4D97-AF65-F5344CB8AC3E}">
        <p14:creationId xmlns:p14="http://schemas.microsoft.com/office/powerpoint/2010/main" val="273354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fade">
                                      <p:cBhvr>
                                        <p:cTn id="7" dur="500"/>
                                        <p:tgtEl>
                                          <p:spTgt spid="2970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701">
                                            <p:txEl>
                                              <p:pRg st="1" end="1"/>
                                            </p:txEl>
                                          </p:spTgt>
                                        </p:tgtEl>
                                        <p:attrNameLst>
                                          <p:attrName>style.visibility</p:attrName>
                                        </p:attrNameLst>
                                      </p:cBhvr>
                                      <p:to>
                                        <p:strVal val="visible"/>
                                      </p:to>
                                    </p:set>
                                    <p:animEffect transition="in" filter="fade">
                                      <p:cBhvr>
                                        <p:cTn id="10" dur="500"/>
                                        <p:tgtEl>
                                          <p:spTgt spid="2970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9701">
                                            <p:txEl>
                                              <p:pRg st="2" end="2"/>
                                            </p:txEl>
                                          </p:spTgt>
                                        </p:tgtEl>
                                        <p:attrNameLst>
                                          <p:attrName>style.visibility</p:attrName>
                                        </p:attrNameLst>
                                      </p:cBhvr>
                                      <p:to>
                                        <p:strVal val="visible"/>
                                      </p:to>
                                    </p:set>
                                    <p:animEffect transition="in" filter="fade">
                                      <p:cBhvr>
                                        <p:cTn id="13" dur="500"/>
                                        <p:tgtEl>
                                          <p:spTgt spid="2970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9701">
                                            <p:txEl>
                                              <p:pRg st="3" end="3"/>
                                            </p:txEl>
                                          </p:spTgt>
                                        </p:tgtEl>
                                        <p:attrNameLst>
                                          <p:attrName>style.visibility</p:attrName>
                                        </p:attrNameLst>
                                      </p:cBhvr>
                                      <p:to>
                                        <p:strVal val="visible"/>
                                      </p:to>
                                    </p:set>
                                    <p:animEffect transition="in" filter="fade">
                                      <p:cBhvr>
                                        <p:cTn id="16" dur="500"/>
                                        <p:tgtEl>
                                          <p:spTgt spid="2970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9701">
                                            <p:txEl>
                                              <p:pRg st="4" end="4"/>
                                            </p:txEl>
                                          </p:spTgt>
                                        </p:tgtEl>
                                        <p:attrNameLst>
                                          <p:attrName>style.visibility</p:attrName>
                                        </p:attrNameLst>
                                      </p:cBhvr>
                                      <p:to>
                                        <p:strVal val="visible"/>
                                      </p:to>
                                    </p:set>
                                    <p:animEffect transition="in" filter="fade">
                                      <p:cBhvr>
                                        <p:cTn id="19" dur="500"/>
                                        <p:tgtEl>
                                          <p:spTgt spid="2970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701">
                                            <p:txEl>
                                              <p:pRg st="5" end="5"/>
                                            </p:txEl>
                                          </p:spTgt>
                                        </p:tgtEl>
                                        <p:attrNameLst>
                                          <p:attrName>style.visibility</p:attrName>
                                        </p:attrNameLst>
                                      </p:cBhvr>
                                      <p:to>
                                        <p:strVal val="visible"/>
                                      </p:to>
                                    </p:set>
                                    <p:animEffect transition="in" filter="fade">
                                      <p:cBhvr>
                                        <p:cTn id="24" dur="500"/>
                                        <p:tgtEl>
                                          <p:spTgt spid="29701">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9701">
                                            <p:txEl>
                                              <p:pRg st="6" end="6"/>
                                            </p:txEl>
                                          </p:spTgt>
                                        </p:tgtEl>
                                        <p:attrNameLst>
                                          <p:attrName>style.visibility</p:attrName>
                                        </p:attrNameLst>
                                      </p:cBhvr>
                                      <p:to>
                                        <p:strVal val="visible"/>
                                      </p:to>
                                    </p:set>
                                    <p:animEffect transition="in" filter="fade">
                                      <p:cBhvr>
                                        <p:cTn id="27" dur="500"/>
                                        <p:tgtEl>
                                          <p:spTgt spid="29701">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9701">
                                            <p:txEl>
                                              <p:pRg st="7" end="7"/>
                                            </p:txEl>
                                          </p:spTgt>
                                        </p:tgtEl>
                                        <p:attrNameLst>
                                          <p:attrName>style.visibility</p:attrName>
                                        </p:attrNameLst>
                                      </p:cBhvr>
                                      <p:to>
                                        <p:strVal val="visible"/>
                                      </p:to>
                                    </p:set>
                                    <p:animEffect transition="in" filter="fade">
                                      <p:cBhvr>
                                        <p:cTn id="30" dur="500"/>
                                        <p:tgtEl>
                                          <p:spTgt spid="29701">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9701">
                                            <p:txEl>
                                              <p:pRg st="8" end="8"/>
                                            </p:txEl>
                                          </p:spTgt>
                                        </p:tgtEl>
                                        <p:attrNameLst>
                                          <p:attrName>style.visibility</p:attrName>
                                        </p:attrNameLst>
                                      </p:cBhvr>
                                      <p:to>
                                        <p:strVal val="visible"/>
                                      </p:to>
                                    </p:set>
                                    <p:animEffect transition="in" filter="fade">
                                      <p:cBhvr>
                                        <p:cTn id="33" dur="500"/>
                                        <p:tgtEl>
                                          <p:spTgt spid="2970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eaLnBrk="1" hangingPunct="1"/>
            <a:r>
              <a:rPr lang="en-US" smtClean="0"/>
              <a:t>Association (cont’d.)</a:t>
            </a:r>
          </a:p>
        </p:txBody>
      </p:sp>
      <p:sp>
        <p:nvSpPr>
          <p:cNvPr id="30725" name="Rectangle 3"/>
          <p:cNvSpPr>
            <a:spLocks noGrp="1" noChangeArrowheads="1"/>
          </p:cNvSpPr>
          <p:nvPr>
            <p:ph idx="1"/>
          </p:nvPr>
        </p:nvSpPr>
        <p:spPr/>
        <p:txBody>
          <a:bodyPr>
            <a:normAutofit lnSpcReduction="10000"/>
          </a:bodyPr>
          <a:lstStyle/>
          <a:p>
            <a:pPr eaLnBrk="1" hangingPunct="1"/>
            <a:r>
              <a:rPr lang="en-US" dirty="0" smtClean="0"/>
              <a:t>ESS (extended service set)</a:t>
            </a:r>
          </a:p>
          <a:p>
            <a:pPr lvl="1" eaLnBrk="1" hangingPunct="1"/>
            <a:r>
              <a:rPr lang="en-US" dirty="0" smtClean="0"/>
              <a:t>Access point group connecting same LAN</a:t>
            </a:r>
          </a:p>
          <a:p>
            <a:pPr lvl="2" eaLnBrk="1" hangingPunct="1"/>
            <a:r>
              <a:rPr lang="en-US" dirty="0" smtClean="0"/>
              <a:t>Share ESSID (extended service set identifier)</a:t>
            </a:r>
          </a:p>
          <a:p>
            <a:pPr lvl="1" eaLnBrk="1" hangingPunct="1"/>
            <a:r>
              <a:rPr lang="en-US" dirty="0" smtClean="0"/>
              <a:t>Allows roaming</a:t>
            </a:r>
          </a:p>
          <a:p>
            <a:pPr lvl="2" eaLnBrk="1" hangingPunct="1"/>
            <a:r>
              <a:rPr lang="en-US" dirty="0" smtClean="0"/>
              <a:t>Station moving from one BSS to another without losing connectivity</a:t>
            </a:r>
          </a:p>
          <a:p>
            <a:pPr eaLnBrk="1" hangingPunct="1"/>
            <a:r>
              <a:rPr lang="en-US" dirty="0" smtClean="0"/>
              <a:t>When </a:t>
            </a:r>
            <a:r>
              <a:rPr lang="en-US" dirty="0"/>
              <a:t>s</a:t>
            </a:r>
            <a:r>
              <a:rPr lang="en-US" dirty="0" smtClean="0"/>
              <a:t>everal access points detected</a:t>
            </a:r>
          </a:p>
          <a:p>
            <a:pPr lvl="1" eaLnBrk="1" hangingPunct="1"/>
            <a:r>
              <a:rPr lang="en-US" dirty="0" smtClean="0"/>
              <a:t>Select strongest signal, lowest error rate</a:t>
            </a:r>
          </a:p>
          <a:p>
            <a:pPr lvl="1" eaLnBrk="1" hangingPunct="1"/>
            <a:r>
              <a:rPr lang="en-US" dirty="0" smtClean="0"/>
              <a:t>Poses security risk</a:t>
            </a:r>
          </a:p>
          <a:p>
            <a:pPr lvl="2" eaLnBrk="1" hangingPunct="1"/>
            <a:r>
              <a:rPr lang="en-US" dirty="0" smtClean="0"/>
              <a:t>Powerful, rogue access point</a:t>
            </a:r>
          </a:p>
        </p:txBody>
      </p:sp>
      <p:sp>
        <p:nvSpPr>
          <p:cNvPr id="8" name="Date Placeholder 7"/>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E245B61-4FD3-4EDF-A454-3B7288BAC0F6}" type="slidenum">
              <a:rPr lang="en-US" smtClean="0"/>
              <a:pPr/>
              <a:t>74</a:t>
            </a:fld>
            <a:endParaRPr lang="en-US" dirty="0"/>
          </a:p>
        </p:txBody>
      </p:sp>
    </p:spTree>
    <p:extLst>
      <p:ext uri="{BB962C8B-B14F-4D97-AF65-F5344CB8AC3E}">
        <p14:creationId xmlns:p14="http://schemas.microsoft.com/office/powerpoint/2010/main" val="119617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5">
                                            <p:txEl>
                                              <p:pRg st="0" end="0"/>
                                            </p:txEl>
                                          </p:spTgt>
                                        </p:tgtEl>
                                        <p:attrNameLst>
                                          <p:attrName>style.visibility</p:attrName>
                                        </p:attrNameLst>
                                      </p:cBhvr>
                                      <p:to>
                                        <p:strVal val="visible"/>
                                      </p:to>
                                    </p:set>
                                    <p:animEffect transition="in" filter="fade">
                                      <p:cBhvr>
                                        <p:cTn id="7" dur="500"/>
                                        <p:tgtEl>
                                          <p:spTgt spid="307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25">
                                            <p:txEl>
                                              <p:pRg st="1" end="1"/>
                                            </p:txEl>
                                          </p:spTgt>
                                        </p:tgtEl>
                                        <p:attrNameLst>
                                          <p:attrName>style.visibility</p:attrName>
                                        </p:attrNameLst>
                                      </p:cBhvr>
                                      <p:to>
                                        <p:strVal val="visible"/>
                                      </p:to>
                                    </p:set>
                                    <p:animEffect transition="in" filter="fade">
                                      <p:cBhvr>
                                        <p:cTn id="10" dur="500"/>
                                        <p:tgtEl>
                                          <p:spTgt spid="3072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25">
                                            <p:txEl>
                                              <p:pRg st="2" end="2"/>
                                            </p:txEl>
                                          </p:spTgt>
                                        </p:tgtEl>
                                        <p:attrNameLst>
                                          <p:attrName>style.visibility</p:attrName>
                                        </p:attrNameLst>
                                      </p:cBhvr>
                                      <p:to>
                                        <p:strVal val="visible"/>
                                      </p:to>
                                    </p:set>
                                    <p:animEffect transition="in" filter="fade">
                                      <p:cBhvr>
                                        <p:cTn id="13" dur="500"/>
                                        <p:tgtEl>
                                          <p:spTgt spid="3072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725">
                                            <p:txEl>
                                              <p:pRg st="3" end="3"/>
                                            </p:txEl>
                                          </p:spTgt>
                                        </p:tgtEl>
                                        <p:attrNameLst>
                                          <p:attrName>style.visibility</p:attrName>
                                        </p:attrNameLst>
                                      </p:cBhvr>
                                      <p:to>
                                        <p:strVal val="visible"/>
                                      </p:to>
                                    </p:set>
                                    <p:animEffect transition="in" filter="fade">
                                      <p:cBhvr>
                                        <p:cTn id="16" dur="500"/>
                                        <p:tgtEl>
                                          <p:spTgt spid="3072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0725">
                                            <p:txEl>
                                              <p:pRg st="4" end="4"/>
                                            </p:txEl>
                                          </p:spTgt>
                                        </p:tgtEl>
                                        <p:attrNameLst>
                                          <p:attrName>style.visibility</p:attrName>
                                        </p:attrNameLst>
                                      </p:cBhvr>
                                      <p:to>
                                        <p:strVal val="visible"/>
                                      </p:to>
                                    </p:set>
                                    <p:animEffect transition="in" filter="fade">
                                      <p:cBhvr>
                                        <p:cTn id="19" dur="500"/>
                                        <p:tgtEl>
                                          <p:spTgt spid="3072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0725">
                                            <p:txEl>
                                              <p:pRg st="5" end="5"/>
                                            </p:txEl>
                                          </p:spTgt>
                                        </p:tgtEl>
                                        <p:attrNameLst>
                                          <p:attrName>style.visibility</p:attrName>
                                        </p:attrNameLst>
                                      </p:cBhvr>
                                      <p:to>
                                        <p:strVal val="visible"/>
                                      </p:to>
                                    </p:set>
                                    <p:animEffect transition="in" filter="fade">
                                      <p:cBhvr>
                                        <p:cTn id="22" dur="500"/>
                                        <p:tgtEl>
                                          <p:spTgt spid="3072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0725">
                                            <p:txEl>
                                              <p:pRg st="6" end="6"/>
                                            </p:txEl>
                                          </p:spTgt>
                                        </p:tgtEl>
                                        <p:attrNameLst>
                                          <p:attrName>style.visibility</p:attrName>
                                        </p:attrNameLst>
                                      </p:cBhvr>
                                      <p:to>
                                        <p:strVal val="visible"/>
                                      </p:to>
                                    </p:set>
                                    <p:animEffect transition="in" filter="fade">
                                      <p:cBhvr>
                                        <p:cTn id="25" dur="500"/>
                                        <p:tgtEl>
                                          <p:spTgt spid="3072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0725">
                                            <p:txEl>
                                              <p:pRg st="7" end="7"/>
                                            </p:txEl>
                                          </p:spTgt>
                                        </p:tgtEl>
                                        <p:attrNameLst>
                                          <p:attrName>style.visibility</p:attrName>
                                        </p:attrNameLst>
                                      </p:cBhvr>
                                      <p:to>
                                        <p:strVal val="visible"/>
                                      </p:to>
                                    </p:set>
                                    <p:animEffect transition="in" filter="fade">
                                      <p:cBhvr>
                                        <p:cTn id="28" dur="500"/>
                                        <p:tgtEl>
                                          <p:spTgt spid="3072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0725">
                                            <p:txEl>
                                              <p:pRg st="8" end="8"/>
                                            </p:txEl>
                                          </p:spTgt>
                                        </p:tgtEl>
                                        <p:attrNameLst>
                                          <p:attrName>style.visibility</p:attrName>
                                        </p:attrNameLst>
                                      </p:cBhvr>
                                      <p:to>
                                        <p:strVal val="visible"/>
                                      </p:to>
                                    </p:set>
                                    <p:animEffect transition="in" filter="fade">
                                      <p:cBhvr>
                                        <p:cTn id="31" dur="500"/>
                                        <p:tgtEl>
                                          <p:spTgt spid="307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2" name="Group 12"/>
          <p:cNvGrpSpPr>
            <a:grpSpLocks/>
          </p:cNvGrpSpPr>
          <p:nvPr/>
        </p:nvGrpSpPr>
        <p:grpSpPr bwMode="auto">
          <a:xfrm>
            <a:off x="152196" y="152687"/>
            <a:ext cx="4191201" cy="4114513"/>
            <a:chOff x="314" y="-155"/>
            <a:chExt cx="4320" cy="3950"/>
          </a:xfrm>
        </p:grpSpPr>
        <p:pic>
          <p:nvPicPr>
            <p:cNvPr id="32773" name="Picture 9" descr="chp8_F008"/>
            <p:cNvPicPr>
              <a:picLocks noChangeAspect="1" noChangeArrowheads="1"/>
            </p:cNvPicPr>
            <p:nvPr/>
          </p:nvPicPr>
          <p:blipFill>
            <a:blip r:embed="rId3" cstate="print"/>
            <a:srcRect/>
            <a:stretch>
              <a:fillRect/>
            </a:stretch>
          </p:blipFill>
          <p:spPr bwMode="auto">
            <a:xfrm>
              <a:off x="314" y="-155"/>
              <a:ext cx="4163" cy="3857"/>
            </a:xfrm>
            <a:prstGeom prst="rect">
              <a:avLst/>
            </a:prstGeom>
            <a:noFill/>
            <a:ln w="9525">
              <a:noFill/>
              <a:miter lim="800000"/>
              <a:headEnd/>
              <a:tailEnd/>
            </a:ln>
          </p:spPr>
        </p:pic>
        <p:sp>
          <p:nvSpPr>
            <p:cNvPr id="32774" name="Text Box 10"/>
            <p:cNvSpPr txBox="1">
              <a:spLocks noChangeArrowheads="1"/>
            </p:cNvSpPr>
            <p:nvPr/>
          </p:nvSpPr>
          <p:spPr bwMode="auto">
            <a:xfrm>
              <a:off x="864" y="3564"/>
              <a:ext cx="3770" cy="231"/>
            </a:xfrm>
            <a:prstGeom prst="rect">
              <a:avLst/>
            </a:prstGeom>
            <a:noFill/>
            <a:ln w="9525">
              <a:noFill/>
              <a:miter lim="800000"/>
              <a:headEnd/>
              <a:tailEnd/>
            </a:ln>
          </p:spPr>
          <p:txBody>
            <a:bodyPr>
              <a:spAutoFit/>
            </a:bodyPr>
            <a:lstStyle/>
            <a:p>
              <a:pPr>
                <a:spcBef>
                  <a:spcPct val="50000"/>
                </a:spcBef>
              </a:pPr>
              <a:r>
                <a:rPr lang="en-US" dirty="0" smtClean="0"/>
                <a:t>A </a:t>
              </a:r>
              <a:r>
                <a:rPr lang="en-US" dirty="0"/>
                <a:t>network with multiple BSSs forming an ESS</a:t>
              </a:r>
            </a:p>
          </p:txBody>
        </p:sp>
      </p:grpSp>
      <p:sp>
        <p:nvSpPr>
          <p:cNvPr id="9" name="Date Placeholder 8"/>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8E245B61-4FD3-4EDF-A454-3B7288BAC0F6}" type="slidenum">
              <a:rPr lang="en-US" smtClean="0"/>
              <a:pPr/>
              <a:t>75</a:t>
            </a:fld>
            <a:endParaRPr lang="en-US" dirty="0"/>
          </a:p>
        </p:txBody>
      </p:sp>
      <p:pic>
        <p:nvPicPr>
          <p:cNvPr id="2050" name="Picture 2" descr="http://www.wildpackets.com/images/compendium/topo-2b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5330" y="2900228"/>
            <a:ext cx="5000305" cy="3952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4022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pPr eaLnBrk="1" hangingPunct="1"/>
            <a:r>
              <a:rPr lang="en-US" dirty="0" smtClean="0"/>
              <a:t>802.11g</a:t>
            </a:r>
          </a:p>
        </p:txBody>
      </p:sp>
      <p:sp>
        <p:nvSpPr>
          <p:cNvPr id="39941" name="Rectangle 3"/>
          <p:cNvSpPr>
            <a:spLocks noGrp="1" noChangeArrowheads="1"/>
          </p:cNvSpPr>
          <p:nvPr>
            <p:ph idx="1"/>
          </p:nvPr>
        </p:nvSpPr>
        <p:spPr/>
        <p:txBody>
          <a:bodyPr/>
          <a:lstStyle/>
          <a:p>
            <a:pPr eaLnBrk="1" hangingPunct="1"/>
            <a:r>
              <a:rPr lang="en-US" dirty="0" smtClean="0"/>
              <a:t>Affordable as 802.11b</a:t>
            </a:r>
          </a:p>
          <a:p>
            <a:pPr eaLnBrk="1" hangingPunct="1"/>
            <a:r>
              <a:rPr lang="en-US" dirty="0" smtClean="0"/>
              <a:t>Throughput</a:t>
            </a:r>
          </a:p>
          <a:p>
            <a:pPr lvl="1" eaLnBrk="1" hangingPunct="1"/>
            <a:r>
              <a:rPr lang="en-US" dirty="0" smtClean="0"/>
              <a:t>54 Mbps theoretical</a:t>
            </a:r>
          </a:p>
          <a:p>
            <a:pPr lvl="1" eaLnBrk="1" hangingPunct="1"/>
            <a:r>
              <a:rPr lang="en-US" dirty="0" smtClean="0"/>
              <a:t>20 to 25 Mbps effective</a:t>
            </a:r>
          </a:p>
          <a:p>
            <a:pPr eaLnBrk="1" hangingPunct="1"/>
            <a:r>
              <a:rPr lang="en-US" dirty="0" smtClean="0"/>
              <a:t>100 meter node range</a:t>
            </a:r>
          </a:p>
          <a:p>
            <a:pPr eaLnBrk="1" hangingPunct="1"/>
            <a:r>
              <a:rPr lang="en-US" dirty="0" smtClean="0"/>
              <a:t>2.4-GHz frequency band</a:t>
            </a:r>
          </a:p>
          <a:p>
            <a:pPr lvl="1" eaLnBrk="1" hangingPunct="1"/>
            <a:r>
              <a:rPr lang="en-US" dirty="0" smtClean="0"/>
              <a:t>Compatible with 802.11b networks</a:t>
            </a:r>
          </a:p>
        </p:txBody>
      </p:sp>
      <p:sp>
        <p:nvSpPr>
          <p:cNvPr id="8" name="Date Placeholder 7"/>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E245B61-4FD3-4EDF-A454-3B7288BAC0F6}" type="slidenum">
              <a:rPr lang="en-US" smtClean="0"/>
              <a:pPr/>
              <a:t>76</a:t>
            </a:fld>
            <a:endParaRPr lang="en-US" dirty="0"/>
          </a:p>
        </p:txBody>
      </p:sp>
    </p:spTree>
    <p:extLst>
      <p:ext uri="{BB962C8B-B14F-4D97-AF65-F5344CB8AC3E}">
        <p14:creationId xmlns:p14="http://schemas.microsoft.com/office/powerpoint/2010/main" val="12216939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r>
              <a:rPr lang="en-US" dirty="0" smtClean="0"/>
              <a:t>802.11n</a:t>
            </a:r>
          </a:p>
        </p:txBody>
      </p:sp>
      <p:sp>
        <p:nvSpPr>
          <p:cNvPr id="41989" name="Rectangle 3"/>
          <p:cNvSpPr>
            <a:spLocks noGrp="1" noChangeArrowheads="1"/>
          </p:cNvSpPr>
          <p:nvPr>
            <p:ph idx="1"/>
          </p:nvPr>
        </p:nvSpPr>
        <p:spPr>
          <a:xfrm>
            <a:off x="270262" y="1639301"/>
            <a:ext cx="6324600" cy="4525963"/>
          </a:xfrm>
        </p:spPr>
        <p:txBody>
          <a:bodyPr>
            <a:normAutofit/>
          </a:bodyPr>
          <a:lstStyle/>
          <a:p>
            <a:pPr eaLnBrk="1" hangingPunct="1"/>
            <a:r>
              <a:rPr lang="en-US" dirty="0" smtClean="0"/>
              <a:t>2.4-GHz or 5-GHz frequency range</a:t>
            </a:r>
          </a:p>
          <a:p>
            <a:pPr lvl="1" eaLnBrk="1" hangingPunct="1"/>
            <a:r>
              <a:rPr lang="en-US" dirty="0" smtClean="0"/>
              <a:t>Same data modulation techniques as b and g</a:t>
            </a:r>
          </a:p>
          <a:p>
            <a:pPr eaLnBrk="1" hangingPunct="1"/>
            <a:r>
              <a:rPr lang="en-US" dirty="0" smtClean="0"/>
              <a:t>Compared with other 802.11 standards</a:t>
            </a:r>
          </a:p>
          <a:p>
            <a:pPr lvl="1" eaLnBrk="1" hangingPunct="1"/>
            <a:r>
              <a:rPr lang="en-US" dirty="0" smtClean="0"/>
              <a:t>Manages frames, channels, encoding differently</a:t>
            </a:r>
          </a:p>
          <a:p>
            <a:pPr lvl="2" eaLnBrk="1" hangingPunct="1"/>
            <a:r>
              <a:rPr lang="en-US" dirty="0" smtClean="0"/>
              <a:t>Allows high throughput</a:t>
            </a:r>
          </a:p>
        </p:txBody>
      </p:sp>
      <p:sp>
        <p:nvSpPr>
          <p:cNvPr id="8" name="Date Placeholder 7"/>
          <p:cNvSpPr>
            <a:spLocks noGrp="1"/>
          </p:cNvSpPr>
          <p:nvPr>
            <p:ph type="dt" sz="half" idx="10"/>
          </p:nvPr>
        </p:nvSpPr>
        <p:spPr/>
        <p:txBody>
          <a:bodyPr/>
          <a:lstStyle/>
          <a:p>
            <a:fld id="{925AF4BD-8353-4124-B586-E5F4CEF8A9F2}" type="datetime1">
              <a:rPr lang="en-US" smtClean="0"/>
              <a:pPr/>
              <a:t>6/17/2015</a:t>
            </a:fld>
            <a:endParaRPr lang="en-US"/>
          </a:p>
        </p:txBody>
      </p:sp>
      <p:sp>
        <p:nvSpPr>
          <p:cNvPr id="7" name="Footer Placeholder 6"/>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E245B61-4FD3-4EDF-A454-3B7288BAC0F6}" type="slidenum">
              <a:rPr lang="en-US" smtClean="0"/>
              <a:pPr/>
              <a:t>77</a:t>
            </a:fld>
            <a:endParaRPr lang="en-US" dirty="0"/>
          </a:p>
        </p:txBody>
      </p:sp>
      <p:sp>
        <p:nvSpPr>
          <p:cNvPr id="11" name="Text Box 7"/>
          <p:cNvSpPr txBox="1">
            <a:spLocks noChangeArrowheads="1"/>
          </p:cNvSpPr>
          <p:nvPr/>
        </p:nvSpPr>
        <p:spPr bwMode="auto">
          <a:xfrm>
            <a:off x="7239000" y="3440618"/>
            <a:ext cx="1685636" cy="646331"/>
          </a:xfrm>
          <a:prstGeom prst="rect">
            <a:avLst/>
          </a:prstGeom>
          <a:noFill/>
          <a:ln w="9525">
            <a:noFill/>
            <a:miter lim="800000"/>
            <a:headEnd/>
            <a:tailEnd/>
          </a:ln>
        </p:spPr>
        <p:txBody>
          <a:bodyPr wrap="square">
            <a:spAutoFit/>
          </a:bodyPr>
          <a:lstStyle/>
          <a:p>
            <a:pPr>
              <a:spcBef>
                <a:spcPct val="50000"/>
              </a:spcBef>
            </a:pPr>
            <a:r>
              <a:rPr lang="en-US" sz="1200" dirty="0" smtClean="0"/>
              <a:t>802.11n </a:t>
            </a:r>
            <a:r>
              <a:rPr lang="en-US" sz="1200" dirty="0"/>
              <a:t>access point with three </a:t>
            </a:r>
            <a:r>
              <a:rPr lang="en-US" sz="1200" dirty="0" smtClean="0"/>
              <a:t>antennas using MIMO technique</a:t>
            </a:r>
            <a:endParaRPr lang="en-US" sz="1200" dirty="0"/>
          </a:p>
        </p:txBody>
      </p:sp>
      <p:pic>
        <p:nvPicPr>
          <p:cNvPr id="12" name="Picture 10" descr="chp8_F010"/>
          <p:cNvPicPr>
            <a:picLocks noChangeAspect="1" noChangeArrowheads="1"/>
          </p:cNvPicPr>
          <p:nvPr/>
        </p:nvPicPr>
        <p:blipFill>
          <a:blip r:embed="rId3" cstate="print"/>
          <a:srcRect/>
          <a:stretch>
            <a:fillRect/>
          </a:stretch>
        </p:blipFill>
        <p:spPr bwMode="auto">
          <a:xfrm>
            <a:off x="7010400" y="1143000"/>
            <a:ext cx="1544134" cy="2185988"/>
          </a:xfrm>
          <a:prstGeom prst="rect">
            <a:avLst/>
          </a:prstGeom>
          <a:noFill/>
          <a:ln w="9525">
            <a:noFill/>
            <a:miter lim="800000"/>
            <a:headEnd/>
            <a:tailEnd/>
          </a:ln>
        </p:spPr>
      </p:pic>
    </p:spTree>
    <p:extLst>
      <p:ext uri="{BB962C8B-B14F-4D97-AF65-F5344CB8AC3E}">
        <p14:creationId xmlns:p14="http://schemas.microsoft.com/office/powerpoint/2010/main" val="10634909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Grp="1" noChangeArrowheads="1"/>
          </p:cNvSpPr>
          <p:nvPr>
            <p:ph type="title"/>
          </p:nvPr>
        </p:nvSpPr>
        <p:spPr/>
        <p:txBody>
          <a:bodyPr/>
          <a:lstStyle/>
          <a:p>
            <a:pPr eaLnBrk="1" hangingPunct="1"/>
            <a:r>
              <a:rPr lang="en-US" smtClean="0"/>
              <a:t>802.11n (cont’d.)</a:t>
            </a:r>
          </a:p>
        </p:txBody>
      </p:sp>
      <p:sp>
        <p:nvSpPr>
          <p:cNvPr id="46085" name="Rectangle 5"/>
          <p:cNvSpPr>
            <a:spLocks noGrp="1" noChangeArrowheads="1"/>
          </p:cNvSpPr>
          <p:nvPr>
            <p:ph idx="1"/>
          </p:nvPr>
        </p:nvSpPr>
        <p:spPr/>
        <p:txBody>
          <a:bodyPr/>
          <a:lstStyle/>
          <a:p>
            <a:pPr eaLnBrk="1" hangingPunct="1"/>
            <a:r>
              <a:rPr lang="en-US" dirty="0" smtClean="0"/>
              <a:t>Maximum throughput dependencies</a:t>
            </a:r>
          </a:p>
          <a:p>
            <a:pPr lvl="1" eaLnBrk="1" hangingPunct="1"/>
            <a:r>
              <a:rPr lang="en-US" dirty="0" smtClean="0"/>
              <a:t>Number, type of strategies used</a:t>
            </a:r>
          </a:p>
          <a:p>
            <a:pPr lvl="1" eaLnBrk="1" hangingPunct="1"/>
            <a:r>
              <a:rPr lang="en-US" dirty="0" smtClean="0"/>
              <a:t>2.4-GHz or 5-GHz band</a:t>
            </a:r>
          </a:p>
          <a:p>
            <a:pPr lvl="1" eaLnBrk="1" hangingPunct="1"/>
            <a:r>
              <a:rPr lang="en-US" dirty="0" smtClean="0"/>
              <a:t>Actual throughput: 65 to 600 Mbps</a:t>
            </a:r>
          </a:p>
          <a:p>
            <a:pPr eaLnBrk="1" hangingPunct="1"/>
            <a:r>
              <a:rPr lang="en-US" dirty="0" smtClean="0"/>
              <a:t>Backward compatible</a:t>
            </a:r>
          </a:p>
          <a:p>
            <a:pPr lvl="1" eaLnBrk="1" hangingPunct="1"/>
            <a:r>
              <a:rPr lang="en-US" dirty="0" smtClean="0"/>
              <a:t>Not all 802.11n features work</a:t>
            </a:r>
          </a:p>
          <a:p>
            <a:pPr eaLnBrk="1" hangingPunct="1"/>
            <a:r>
              <a:rPr lang="en-US" dirty="0" smtClean="0"/>
              <a:t>Recommendation</a:t>
            </a:r>
          </a:p>
          <a:p>
            <a:pPr lvl="1" eaLnBrk="1" hangingPunct="1"/>
            <a:r>
              <a:rPr lang="en-US" dirty="0" smtClean="0"/>
              <a:t>Use 802.11n-compatible devices</a:t>
            </a:r>
          </a:p>
        </p:txBody>
      </p:sp>
      <p:sp>
        <p:nvSpPr>
          <p:cNvPr id="8" name="Date Placeholder 7"/>
          <p:cNvSpPr>
            <a:spLocks noGrp="1"/>
          </p:cNvSpPr>
          <p:nvPr>
            <p:ph type="dt" sz="half" idx="10"/>
          </p:nvPr>
        </p:nvSpPr>
        <p:spPr/>
        <p:txBody>
          <a:bodyPr/>
          <a:lstStyle/>
          <a:p>
            <a:fld id="{E834A7A1-3080-47D0-B791-CBFDE04EBA28}" type="datetime1">
              <a:rPr lang="en-US" smtClean="0"/>
              <a:pPr/>
              <a:t>6/17/2015</a:t>
            </a:fld>
            <a:endParaRPr lang="en-US"/>
          </a:p>
        </p:txBody>
      </p:sp>
      <p:sp>
        <p:nvSpPr>
          <p:cNvPr id="7" name="Footer Placeholder 6"/>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E245B61-4FD3-4EDF-A454-3B7288BAC0F6}" type="slidenum">
              <a:rPr lang="en-US" smtClean="0"/>
              <a:pPr/>
              <a:t>78</a:t>
            </a:fld>
            <a:endParaRPr lang="en-US" dirty="0"/>
          </a:p>
        </p:txBody>
      </p:sp>
    </p:spTree>
    <p:extLst>
      <p:ext uri="{BB962C8B-B14F-4D97-AF65-F5344CB8AC3E}">
        <p14:creationId xmlns:p14="http://schemas.microsoft.com/office/powerpoint/2010/main" val="31489980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362200"/>
            <a:ext cx="459105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Latest Version 802.11ac</a:t>
            </a:r>
            <a:endParaRPr lang="en-US" dirty="0"/>
          </a:p>
        </p:txBody>
      </p:sp>
      <p:sp>
        <p:nvSpPr>
          <p:cNvPr id="3" name="Content Placeholder 2"/>
          <p:cNvSpPr>
            <a:spLocks noGrp="1"/>
          </p:cNvSpPr>
          <p:nvPr>
            <p:ph idx="1"/>
          </p:nvPr>
        </p:nvSpPr>
        <p:spPr/>
        <p:txBody>
          <a:bodyPr/>
          <a:lstStyle/>
          <a:p>
            <a:r>
              <a:rPr lang="en-US" dirty="0" smtClean="0"/>
              <a:t>Gigabit throughputs theoretically possible</a:t>
            </a:r>
          </a:p>
          <a:p>
            <a:pPr lvl="1"/>
            <a:r>
              <a:rPr lang="en-US" dirty="0" smtClean="0"/>
              <a:t>290 Mbps and 1300 Mbps</a:t>
            </a:r>
          </a:p>
          <a:p>
            <a:pPr lvl="1"/>
            <a:r>
              <a:rPr lang="en-US" dirty="0" smtClean="0"/>
              <a:t>5 GHz range</a:t>
            </a:r>
          </a:p>
          <a:p>
            <a:r>
              <a:rPr lang="en-US" dirty="0" smtClean="0"/>
              <a:t>Makes use of many n techniques</a:t>
            </a:r>
          </a:p>
          <a:p>
            <a:r>
              <a:rPr lang="en-US" dirty="0" smtClean="0"/>
              <a:t>Evolving standard</a:t>
            </a:r>
          </a:p>
          <a:p>
            <a:r>
              <a:rPr lang="en-US" dirty="0" smtClean="0"/>
              <a:t>Consumer 11/2012</a:t>
            </a:r>
          </a:p>
          <a:p>
            <a:r>
              <a:rPr lang="en-US" dirty="0" smtClean="0"/>
              <a:t>Enterprise 11/2013</a:t>
            </a:r>
          </a:p>
          <a:p>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79</a:t>
            </a:fld>
            <a:endParaRPr lang="en-US" dirty="0"/>
          </a:p>
        </p:txBody>
      </p:sp>
    </p:spTree>
    <p:extLst>
      <p:ext uri="{BB962C8B-B14F-4D97-AF65-F5344CB8AC3E}">
        <p14:creationId xmlns:p14="http://schemas.microsoft.com/office/powerpoint/2010/main" val="198852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07011725"/>
              </p:ext>
            </p:extLst>
          </p:nvPr>
        </p:nvGraphicFramePr>
        <p:xfrm>
          <a:off x="76200" y="-18348"/>
          <a:ext cx="8915400" cy="6810951"/>
        </p:xfrm>
        <a:graphic>
          <a:graphicData uri="http://schemas.openxmlformats.org/drawingml/2006/table">
            <a:tbl>
              <a:tblPr/>
              <a:tblGrid>
                <a:gridCol w="1204785"/>
                <a:gridCol w="1386015"/>
                <a:gridCol w="2228335"/>
                <a:gridCol w="4096265"/>
              </a:tblGrid>
              <a:tr h="571477">
                <a:tc gridSpan="4">
                  <a:txBody>
                    <a:bodyPr/>
                    <a:lstStyle/>
                    <a:p>
                      <a:pPr algn="ctr"/>
                      <a:r>
                        <a:rPr lang="en-US" sz="3600" b="1" dirty="0">
                          <a:effectLst/>
                        </a:rPr>
                        <a:t>OSI Model</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95238">
                <a:tc>
                  <a:txBody>
                    <a:bodyPr/>
                    <a:lstStyle/>
                    <a:p>
                      <a:pPr algn="ctr"/>
                      <a:endParaRPr lang="en-US" sz="24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Data unit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Layer</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Function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747715">
                <a:tc rowSpan="4">
                  <a:txBody>
                    <a:bodyPr/>
                    <a:lstStyle/>
                    <a:p>
                      <a:pPr algn="ctr"/>
                      <a:r>
                        <a:rPr lang="en-US" sz="2400" dirty="0">
                          <a:effectLst/>
                        </a:rPr>
                        <a:t>Host</a:t>
                      </a:r>
                      <a:br>
                        <a:rPr lang="en-US" sz="2400" dirty="0">
                          <a:effectLst/>
                        </a:rPr>
                      </a:br>
                      <a:r>
                        <a:rPr lang="en-US" sz="2400" dirty="0">
                          <a:effectLst/>
                        </a:rPr>
                        <a:t>layers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3FCB6"/>
                    </a:solidFill>
                  </a:tcPr>
                </a:tc>
                <a:tc rowSpan="3">
                  <a:txBody>
                    <a:bodyPr/>
                    <a:lstStyle/>
                    <a:p>
                      <a:r>
                        <a:rPr lang="en-US" sz="2400">
                          <a:effectLst/>
                        </a:rPr>
                        <a:t>Data</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dirty="0">
                          <a:solidFill>
                            <a:sysClr val="windowText" lastClr="000000"/>
                          </a:solidFill>
                          <a:effectLst/>
                        </a:rPr>
                        <a:t>7. </a:t>
                      </a:r>
                      <a:r>
                        <a:rPr lang="en-US" sz="2400" u="none" strike="noStrike" dirty="0">
                          <a:solidFill>
                            <a:sysClr val="windowText" lastClr="000000"/>
                          </a:solidFill>
                          <a:effectLst/>
                        </a:rPr>
                        <a:t>Application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000" dirty="0" smtClean="0">
                          <a:effectLst/>
                        </a:rPr>
                        <a:t>Network process to application (end user layer)</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C"/>
                    </a:solidFill>
                  </a:tcPr>
                </a:tc>
              </a:tr>
              <a:tr h="1391689">
                <a:tc vMerge="1">
                  <a:txBody>
                    <a:bodyPr/>
                    <a:lstStyle/>
                    <a:p>
                      <a:endParaRPr lang="en-US"/>
                    </a:p>
                  </a:txBody>
                  <a:tcPr/>
                </a:tc>
                <a:tc vMerge="1">
                  <a:txBody>
                    <a:bodyPr/>
                    <a:lstStyle/>
                    <a:p>
                      <a:endParaRPr lang="en-US"/>
                    </a:p>
                  </a:txBody>
                  <a:tcPr/>
                </a:tc>
                <a:tc>
                  <a:txBody>
                    <a:bodyPr/>
                    <a:lstStyle/>
                    <a:p>
                      <a:r>
                        <a:rPr lang="en-US" sz="2400" dirty="0">
                          <a:solidFill>
                            <a:sysClr val="windowText" lastClr="000000"/>
                          </a:solidFill>
                          <a:effectLst/>
                        </a:rPr>
                        <a:t>6. </a:t>
                      </a:r>
                      <a:r>
                        <a:rPr lang="en-US" sz="2400" u="none" strike="noStrike" dirty="0">
                          <a:solidFill>
                            <a:sysClr val="windowText" lastClr="000000"/>
                          </a:solidFill>
                          <a:effectLst/>
                        </a:rPr>
                        <a:t>Presentation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000" dirty="0" smtClean="0">
                          <a:effectLst/>
                        </a:rPr>
                        <a:t>Data representation, syntax layer, encryption and decryption, convert machine dependent data to machine independent data</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r>
              <a:tr h="395238">
                <a:tc vMerge="1">
                  <a:txBody>
                    <a:bodyPr/>
                    <a:lstStyle/>
                    <a:p>
                      <a:endParaRPr lang="en-US"/>
                    </a:p>
                  </a:txBody>
                  <a:tcPr/>
                </a:tc>
                <a:tc vMerge="1">
                  <a:txBody>
                    <a:bodyPr/>
                    <a:lstStyle/>
                    <a:p>
                      <a:endParaRPr lang="en-US"/>
                    </a:p>
                  </a:txBody>
                  <a:tcPr/>
                </a:tc>
                <a:tc>
                  <a:txBody>
                    <a:bodyPr/>
                    <a:lstStyle/>
                    <a:p>
                      <a:r>
                        <a:rPr lang="en-US" sz="2400" dirty="0">
                          <a:solidFill>
                            <a:sysClr val="windowText" lastClr="000000"/>
                          </a:solidFill>
                          <a:effectLst/>
                        </a:rPr>
                        <a:t>5. </a:t>
                      </a:r>
                      <a:r>
                        <a:rPr lang="en-US" sz="2400" u="none" strike="noStrike" dirty="0">
                          <a:solidFill>
                            <a:sysClr val="windowText" lastClr="000000"/>
                          </a:solidFill>
                          <a:effectLst/>
                        </a:rPr>
                        <a:t>Session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000" dirty="0" err="1" smtClean="0">
                          <a:effectLst/>
                        </a:rPr>
                        <a:t>Interhost</a:t>
                      </a:r>
                      <a:r>
                        <a:rPr lang="en-US" sz="2000" dirty="0" smtClean="0">
                          <a:effectLst/>
                        </a:rPr>
                        <a:t> communication (logical</a:t>
                      </a:r>
                      <a:r>
                        <a:rPr lang="en-US" sz="2000" baseline="0" dirty="0" smtClean="0">
                          <a:effectLst/>
                        </a:rPr>
                        <a:t> ports)</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r>
              <a:tr h="747715">
                <a:tc vMerge="1">
                  <a:txBody>
                    <a:bodyPr/>
                    <a:lstStyle/>
                    <a:p>
                      <a:endParaRPr lang="en-US"/>
                    </a:p>
                  </a:txBody>
                  <a:tcPr/>
                </a:tc>
                <a:tc>
                  <a:txBody>
                    <a:bodyPr/>
                    <a:lstStyle/>
                    <a:p>
                      <a:r>
                        <a:rPr lang="en-US" sz="2400">
                          <a:effectLst/>
                        </a:rPr>
                        <a:t>Segments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c>
                  <a:txBody>
                    <a:bodyPr/>
                    <a:lstStyle/>
                    <a:p>
                      <a:r>
                        <a:rPr lang="en-US" sz="2400" dirty="0">
                          <a:solidFill>
                            <a:sysClr val="windowText" lastClr="000000"/>
                          </a:solidFill>
                          <a:effectLst/>
                        </a:rPr>
                        <a:t>4. </a:t>
                      </a:r>
                      <a:r>
                        <a:rPr lang="en-US" sz="2400" u="none" strike="noStrike" dirty="0">
                          <a:solidFill>
                            <a:sysClr val="windowText" lastClr="000000"/>
                          </a:solidFill>
                          <a:effectLst/>
                        </a:rPr>
                        <a:t>Transport</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c>
                  <a:txBody>
                    <a:bodyPr/>
                    <a:lstStyle/>
                    <a:p>
                      <a:r>
                        <a:rPr lang="en-US" sz="2000" dirty="0" smtClean="0">
                          <a:effectLst/>
                        </a:rPr>
                        <a:t>End-to-end connections and reliability, (Host to Host,</a:t>
                      </a:r>
                      <a:r>
                        <a:rPr lang="en-US" sz="2000" baseline="0" dirty="0" smtClean="0">
                          <a:effectLst/>
                        </a:rPr>
                        <a:t> </a:t>
                      </a:r>
                      <a:r>
                        <a:rPr lang="en-US" sz="2000" dirty="0" smtClean="0">
                          <a:effectLst/>
                        </a:rPr>
                        <a:t>Flow control)</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r>
              <a:tr h="747715">
                <a:tc rowSpan="3">
                  <a:txBody>
                    <a:bodyPr/>
                    <a:lstStyle/>
                    <a:p>
                      <a:pPr algn="ctr"/>
                      <a:r>
                        <a:rPr lang="en-US" sz="2400" dirty="0">
                          <a:effectLst/>
                        </a:rPr>
                        <a:t>Media</a:t>
                      </a:r>
                      <a:br>
                        <a:rPr lang="en-US" sz="2400" dirty="0">
                          <a:effectLst/>
                        </a:rPr>
                      </a:br>
                      <a:r>
                        <a:rPr lang="en-US" sz="2400" dirty="0">
                          <a:effectLst/>
                        </a:rPr>
                        <a:t>layers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DE0B9"/>
                    </a:solidFill>
                  </a:tcPr>
                </a:tc>
                <a:tc>
                  <a:txBody>
                    <a:bodyPr/>
                    <a:lstStyle/>
                    <a:p>
                      <a:r>
                        <a:rPr lang="en-US" sz="2400">
                          <a:effectLst/>
                        </a:rPr>
                        <a:t>Packet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c>
                  <a:txBody>
                    <a:bodyPr/>
                    <a:lstStyle/>
                    <a:p>
                      <a:r>
                        <a:rPr lang="en-US" sz="2400" dirty="0">
                          <a:solidFill>
                            <a:sysClr val="windowText" lastClr="000000"/>
                          </a:solidFill>
                          <a:effectLst/>
                        </a:rPr>
                        <a:t>3. </a:t>
                      </a:r>
                      <a:r>
                        <a:rPr lang="en-US" sz="2400" u="none" strike="noStrike" dirty="0">
                          <a:solidFill>
                            <a:sysClr val="windowText" lastClr="000000"/>
                          </a:solidFill>
                          <a:effectLst/>
                        </a:rPr>
                        <a:t>Network</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Path </a:t>
                      </a:r>
                      <a:r>
                        <a:rPr lang="en-US" sz="2000" dirty="0" smtClean="0">
                          <a:solidFill>
                            <a:sysClr val="windowText" lastClr="000000"/>
                          </a:solidFill>
                          <a:effectLst/>
                        </a:rPr>
                        <a:t>determination and </a:t>
                      </a:r>
                      <a:r>
                        <a:rPr lang="en-US" sz="2000" u="none" strike="noStrike" dirty="0" smtClean="0">
                          <a:solidFill>
                            <a:sysClr val="windowText" lastClr="000000"/>
                          </a:solidFill>
                          <a:effectLst/>
                        </a:rPr>
                        <a:t>logical addressing (“letter”</a:t>
                      </a:r>
                      <a:r>
                        <a:rPr lang="en-US" sz="2000" u="none" strike="noStrike" baseline="0" dirty="0" smtClean="0">
                          <a:solidFill>
                            <a:sysClr val="windowText" lastClr="000000"/>
                          </a:solidFill>
                          <a:effectLst/>
                        </a:rPr>
                        <a:t> containing IP address)</a:t>
                      </a:r>
                      <a:endParaRPr lang="en-US" sz="2000" dirty="0" smtClean="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r>
              <a:tr h="395238">
                <a:tc vMerge="1">
                  <a:txBody>
                    <a:bodyPr/>
                    <a:lstStyle/>
                    <a:p>
                      <a:endParaRPr lang="en-US"/>
                    </a:p>
                  </a:txBody>
                  <a:tcPr/>
                </a:tc>
                <a:tc>
                  <a:txBody>
                    <a:bodyPr/>
                    <a:lstStyle/>
                    <a:p>
                      <a:r>
                        <a:rPr lang="en-US" sz="2400">
                          <a:effectLst/>
                        </a:rPr>
                        <a:t>Frame</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c>
                  <a:txBody>
                    <a:bodyPr/>
                    <a:lstStyle/>
                    <a:p>
                      <a:r>
                        <a:rPr lang="en-US" sz="2400" dirty="0">
                          <a:solidFill>
                            <a:sysClr val="windowText" lastClr="000000"/>
                          </a:solidFill>
                          <a:effectLst/>
                        </a:rPr>
                        <a:t>2. </a:t>
                      </a:r>
                      <a:r>
                        <a:rPr lang="en-US" sz="2400" u="none" strike="noStrike" dirty="0">
                          <a:solidFill>
                            <a:sysClr val="windowText" lastClr="000000"/>
                          </a:solidFill>
                          <a:effectLst/>
                        </a:rPr>
                        <a:t>Data Link</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c>
                  <a:txBody>
                    <a:bodyPr/>
                    <a:lstStyle/>
                    <a:p>
                      <a:r>
                        <a:rPr lang="en-US" sz="2000" dirty="0" smtClean="0">
                          <a:effectLst/>
                        </a:rPr>
                        <a:t>Physical addressing (“Envelopes” contain MAC</a:t>
                      </a:r>
                      <a:r>
                        <a:rPr lang="en-US" sz="2000" baseline="0" dirty="0" smtClean="0">
                          <a:effectLst/>
                        </a:rPr>
                        <a:t> address)</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r>
              <a:tr h="605143">
                <a:tc vMerge="1">
                  <a:txBody>
                    <a:bodyPr/>
                    <a:lstStyle/>
                    <a:p>
                      <a:endParaRPr lang="en-US"/>
                    </a:p>
                  </a:txBody>
                  <a:tcPr/>
                </a:tc>
                <a:tc>
                  <a:txBody>
                    <a:bodyPr/>
                    <a:lstStyle/>
                    <a:p>
                      <a:r>
                        <a:rPr lang="en-US" sz="2400" dirty="0">
                          <a:effectLst/>
                        </a:rPr>
                        <a:t>Bit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c>
                  <a:txBody>
                    <a:bodyPr/>
                    <a:lstStyle/>
                    <a:p>
                      <a:r>
                        <a:rPr lang="en-US" sz="2400" dirty="0">
                          <a:solidFill>
                            <a:sysClr val="windowText" lastClr="000000"/>
                          </a:solidFill>
                          <a:effectLst/>
                        </a:rPr>
                        <a:t>1. </a:t>
                      </a:r>
                      <a:r>
                        <a:rPr lang="en-US" sz="2400" u="none" strike="noStrike" dirty="0">
                          <a:solidFill>
                            <a:sysClr val="windowText" lastClr="000000"/>
                          </a:solidFill>
                          <a:effectLst/>
                        </a:rPr>
                        <a:t>Physical</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c>
                  <a:txBody>
                    <a:bodyPr/>
                    <a:lstStyle/>
                    <a:p>
                      <a:r>
                        <a:rPr lang="en-US" sz="2000" dirty="0" smtClean="0">
                          <a:effectLst/>
                        </a:rPr>
                        <a:t>Media, signal and binary transmission (cables, hubs </a:t>
                      </a:r>
                      <a:r>
                        <a:rPr lang="en-US" sz="2000" dirty="0" err="1" smtClean="0">
                          <a:effectLst/>
                        </a:rPr>
                        <a:t>etc</a:t>
                      </a:r>
                      <a:r>
                        <a:rPr lang="en-US" sz="2000" dirty="0" smtClean="0">
                          <a:effectLst/>
                        </a:rPr>
                        <a:t>)</a:t>
                      </a:r>
                      <a:endParaRPr lang="en-US" sz="20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r>
            </a:tbl>
          </a:graphicData>
        </a:graphic>
      </p:graphicFrame>
      <p:sp>
        <p:nvSpPr>
          <p:cNvPr id="9" name="Rectangle 2"/>
          <p:cNvSpPr>
            <a:spLocks noChangeArrowheads="1"/>
          </p:cNvSpPr>
          <p:nvPr/>
        </p:nvSpPr>
        <p:spPr bwMode="auto">
          <a:xfrm>
            <a:off x="2574925" y="1400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3" name="Rectangle 2"/>
          <p:cNvSpPr/>
          <p:nvPr/>
        </p:nvSpPr>
        <p:spPr>
          <a:xfrm>
            <a:off x="59370" y="6172200"/>
            <a:ext cx="1219200" cy="609600"/>
          </a:xfrm>
          <a:prstGeom prst="rect">
            <a:avLst/>
          </a:prstGeom>
          <a:solidFill>
            <a:schemeClr val="bg1">
              <a:lumMod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solidFill>
                  <a:schemeClr val="bg1">
                    <a:lumMod val="75000"/>
                  </a:schemeClr>
                </a:solidFill>
              </a:rPr>
              <a:t>Physical</a:t>
            </a:r>
            <a:endParaRPr lang="en-US" dirty="0">
              <a:solidFill>
                <a:schemeClr val="bg1">
                  <a:lumMod val="75000"/>
                </a:schemeClr>
              </a:solidFill>
            </a:endParaRPr>
          </a:p>
        </p:txBody>
      </p:sp>
      <p:sp>
        <p:nvSpPr>
          <p:cNvPr id="15" name="Rectangle 14"/>
          <p:cNvSpPr/>
          <p:nvPr/>
        </p:nvSpPr>
        <p:spPr>
          <a:xfrm>
            <a:off x="59370" y="5486400"/>
            <a:ext cx="1219200" cy="6858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bg1">
                    <a:lumMod val="75000"/>
                  </a:schemeClr>
                </a:solidFill>
              </a:rPr>
              <a:t>NW Access</a:t>
            </a:r>
            <a:endParaRPr lang="en-US" dirty="0">
              <a:solidFill>
                <a:schemeClr val="bg1">
                  <a:lumMod val="75000"/>
                </a:schemeClr>
              </a:solidFill>
            </a:endParaRPr>
          </a:p>
        </p:txBody>
      </p:sp>
      <p:sp>
        <p:nvSpPr>
          <p:cNvPr id="16" name="Rectangle 15"/>
          <p:cNvSpPr/>
          <p:nvPr/>
        </p:nvSpPr>
        <p:spPr>
          <a:xfrm>
            <a:off x="56322" y="4495800"/>
            <a:ext cx="1219200" cy="9906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Internet</a:t>
            </a:r>
            <a:endParaRPr lang="en-US" dirty="0"/>
          </a:p>
        </p:txBody>
      </p:sp>
      <p:sp>
        <p:nvSpPr>
          <p:cNvPr id="17" name="Rectangle 16"/>
          <p:cNvSpPr/>
          <p:nvPr/>
        </p:nvSpPr>
        <p:spPr>
          <a:xfrm>
            <a:off x="59370" y="3124200"/>
            <a:ext cx="1219200" cy="13716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Host to Host</a:t>
            </a:r>
            <a:endParaRPr lang="en-US" dirty="0"/>
          </a:p>
        </p:txBody>
      </p:sp>
      <p:sp>
        <p:nvSpPr>
          <p:cNvPr id="18" name="Rectangle 17"/>
          <p:cNvSpPr/>
          <p:nvPr/>
        </p:nvSpPr>
        <p:spPr>
          <a:xfrm>
            <a:off x="56322" y="914400"/>
            <a:ext cx="1219200" cy="2209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smtClean="0"/>
              <a:t>Process</a:t>
            </a:r>
            <a:endParaRPr lang="en-US" dirty="0"/>
          </a:p>
        </p:txBody>
      </p:sp>
      <p:sp>
        <p:nvSpPr>
          <p:cNvPr id="19" name="Rectangle 18"/>
          <p:cNvSpPr/>
          <p:nvPr/>
        </p:nvSpPr>
        <p:spPr>
          <a:xfrm>
            <a:off x="56322" y="0"/>
            <a:ext cx="1219200" cy="914400"/>
          </a:xfrm>
          <a:prstGeom prst="rect">
            <a:avLst/>
          </a:prstGeom>
          <a:solidFill>
            <a:schemeClr val="bg1">
              <a:lumMod val="8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solidFill>
                  <a:schemeClr val="accent1"/>
                </a:solidFill>
              </a:rPr>
              <a:t>DoD</a:t>
            </a:r>
            <a:r>
              <a:rPr lang="en-US" dirty="0" smtClean="0">
                <a:solidFill>
                  <a:schemeClr val="accent1"/>
                </a:solidFill>
              </a:rPr>
              <a:t> Model</a:t>
            </a:r>
            <a:endParaRPr lang="en-US" dirty="0">
              <a:solidFill>
                <a:schemeClr val="accent1"/>
              </a:solidFill>
            </a:endParaRPr>
          </a:p>
        </p:txBody>
      </p:sp>
      <p:sp>
        <p:nvSpPr>
          <p:cNvPr id="11" name="Slide Number Placeholder 10"/>
          <p:cNvSpPr>
            <a:spLocks noGrp="1"/>
          </p:cNvSpPr>
          <p:nvPr>
            <p:ph type="sldNum" sz="quarter" idx="12"/>
          </p:nvPr>
        </p:nvSpPr>
        <p:spPr>
          <a:xfrm>
            <a:off x="8610600" y="6480175"/>
            <a:ext cx="495300" cy="365125"/>
          </a:xfrm>
        </p:spPr>
        <p:txBody>
          <a:bodyPr/>
          <a:lstStyle/>
          <a:p>
            <a:fld id="{904EE2AA-B616-4104-BCDB-C0AAC4681B0E}" type="slidenum">
              <a:rPr lang="en-US" smtClean="0"/>
              <a:pPr/>
              <a:t>8</a:t>
            </a:fld>
            <a:endParaRPr lang="en-US" dirty="0"/>
          </a:p>
        </p:txBody>
      </p:sp>
    </p:spTree>
    <p:extLst>
      <p:ext uri="{BB962C8B-B14F-4D97-AF65-F5344CB8AC3E}">
        <p14:creationId xmlns:p14="http://schemas.microsoft.com/office/powerpoint/2010/main" val="8342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8"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pPr eaLnBrk="1" hangingPunct="1"/>
            <a:r>
              <a:rPr lang="en-US" smtClean="0"/>
              <a:t>Bluetooth Networks</a:t>
            </a:r>
          </a:p>
        </p:txBody>
      </p:sp>
      <p:sp>
        <p:nvSpPr>
          <p:cNvPr id="47109" name="Rectangle 3"/>
          <p:cNvSpPr>
            <a:spLocks noGrp="1" noChangeArrowheads="1"/>
          </p:cNvSpPr>
          <p:nvPr>
            <p:ph idx="1"/>
          </p:nvPr>
        </p:nvSpPr>
        <p:spPr/>
        <p:txBody>
          <a:bodyPr>
            <a:normAutofit fontScale="92500"/>
          </a:bodyPr>
          <a:lstStyle/>
          <a:p>
            <a:pPr eaLnBrk="1" hangingPunct="1"/>
            <a:r>
              <a:rPr lang="en-US" smtClean="0"/>
              <a:t>Ericson’s original goals</a:t>
            </a:r>
          </a:p>
          <a:p>
            <a:pPr lvl="1" eaLnBrk="1" hangingPunct="1"/>
            <a:r>
              <a:rPr lang="en-US" smtClean="0"/>
              <a:t>Wireless technology compatible with multiple devices</a:t>
            </a:r>
          </a:p>
          <a:p>
            <a:pPr lvl="1" eaLnBrk="1" hangingPunct="1"/>
            <a:r>
              <a:rPr lang="en-US" smtClean="0"/>
              <a:t>Require little power</a:t>
            </a:r>
          </a:p>
          <a:p>
            <a:pPr lvl="1" eaLnBrk="1" hangingPunct="1"/>
            <a:r>
              <a:rPr lang="en-US" smtClean="0"/>
              <a:t>Cover short ranges</a:t>
            </a:r>
          </a:p>
          <a:p>
            <a:pPr eaLnBrk="1" hangingPunct="1"/>
            <a:r>
              <a:rPr lang="en-US" smtClean="0"/>
              <a:t>Aim of Bluetooth Special Interest Group (SIG) </a:t>
            </a:r>
          </a:p>
          <a:p>
            <a:pPr lvl="1" eaLnBrk="1" hangingPunct="1"/>
            <a:r>
              <a:rPr lang="en-US" smtClean="0"/>
              <a:t>Refine and standardize technology</a:t>
            </a:r>
          </a:p>
          <a:p>
            <a:pPr lvl="1" eaLnBrk="1" hangingPunct="1"/>
            <a:r>
              <a:rPr lang="en-US" smtClean="0"/>
              <a:t>Result: Bluetooth</a:t>
            </a:r>
          </a:p>
          <a:p>
            <a:pPr lvl="2" eaLnBrk="1" hangingPunct="1"/>
            <a:r>
              <a:rPr lang="en-US" smtClean="0"/>
              <a:t>Mobile wireless networking standard using FHSS (frequency hopping spread spectrum) RF signaling in 2.4-GHz band</a:t>
            </a:r>
          </a:p>
        </p:txBody>
      </p:sp>
      <p:sp>
        <p:nvSpPr>
          <p:cNvPr id="8" name="Date Placeholder 7"/>
          <p:cNvSpPr>
            <a:spLocks noGrp="1"/>
          </p:cNvSpPr>
          <p:nvPr>
            <p:ph type="dt" sz="half" idx="10"/>
          </p:nvPr>
        </p:nvSpPr>
        <p:spPr/>
        <p:txBody>
          <a:bodyPr/>
          <a:lstStyle/>
          <a:p>
            <a:fld id="{90E9D3F9-6D45-4B41-B74D-AF3F00606875}" type="datetime1">
              <a:rPr lang="en-US" smtClean="0"/>
              <a:pPr/>
              <a:t>6/17/2015</a:t>
            </a:fld>
            <a:endParaRPr lang="en-US"/>
          </a:p>
        </p:txBody>
      </p:sp>
      <p:sp>
        <p:nvSpPr>
          <p:cNvPr id="6" name="Slide Number Placeholder 5"/>
          <p:cNvSpPr>
            <a:spLocks noGrp="1"/>
          </p:cNvSpPr>
          <p:nvPr>
            <p:ph type="sldNum" sz="quarter" idx="12"/>
          </p:nvPr>
        </p:nvSpPr>
        <p:spPr/>
        <p:txBody>
          <a:bodyPr/>
          <a:lstStyle/>
          <a:p>
            <a:fld id="{8E245B61-4FD3-4EDF-A454-3B7288BAC0F6}" type="slidenum">
              <a:rPr lang="en-US" smtClean="0"/>
              <a:pPr/>
              <a:t>80</a:t>
            </a:fld>
            <a:endParaRPr lang="en-US" dirty="0"/>
          </a:p>
        </p:txBody>
      </p:sp>
    </p:spTree>
    <p:extLst>
      <p:ext uri="{BB962C8B-B14F-4D97-AF65-F5344CB8AC3E}">
        <p14:creationId xmlns:p14="http://schemas.microsoft.com/office/powerpoint/2010/main" val="36237489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Bluetooth Networks (cont’d.)</a:t>
            </a:r>
          </a:p>
        </p:txBody>
      </p:sp>
      <p:sp>
        <p:nvSpPr>
          <p:cNvPr id="48131" name="Rectangle 3"/>
          <p:cNvSpPr>
            <a:spLocks noGrp="1" noChangeArrowheads="1"/>
          </p:cNvSpPr>
          <p:nvPr>
            <p:ph idx="1"/>
          </p:nvPr>
        </p:nvSpPr>
        <p:spPr>
          <a:xfrm>
            <a:off x="457200" y="1447800"/>
            <a:ext cx="8229600" cy="4525963"/>
          </a:xfrm>
        </p:spPr>
        <p:txBody>
          <a:bodyPr>
            <a:noAutofit/>
          </a:bodyPr>
          <a:lstStyle/>
          <a:p>
            <a:pPr eaLnBrk="1" hangingPunct="1"/>
            <a:r>
              <a:rPr lang="en-US" sz="2800" dirty="0" smtClean="0"/>
              <a:t>Version 1.1</a:t>
            </a:r>
          </a:p>
          <a:p>
            <a:pPr lvl="1" eaLnBrk="1" hangingPunct="1"/>
            <a:r>
              <a:rPr lang="en-US" sz="2400" dirty="0" smtClean="0"/>
              <a:t>Maximum theoretical throughput: 1 Mbps</a:t>
            </a:r>
          </a:p>
          <a:p>
            <a:pPr lvl="1" eaLnBrk="1" hangingPunct="1"/>
            <a:r>
              <a:rPr lang="en-US" sz="2400" dirty="0" smtClean="0"/>
              <a:t>Effective throughput: 723 Kbps</a:t>
            </a:r>
          </a:p>
          <a:p>
            <a:pPr lvl="1" eaLnBrk="1" hangingPunct="1"/>
            <a:r>
              <a:rPr lang="en-US" sz="2400" dirty="0" smtClean="0"/>
              <a:t>10 meter node difference</a:t>
            </a:r>
          </a:p>
          <a:p>
            <a:pPr lvl="1" eaLnBrk="1" hangingPunct="1"/>
            <a:r>
              <a:rPr lang="en-US" sz="2400" dirty="0" smtClean="0"/>
              <a:t>Designed for PANs (personal area networks)</a:t>
            </a:r>
          </a:p>
          <a:p>
            <a:pPr eaLnBrk="1" hangingPunct="1"/>
            <a:r>
              <a:rPr lang="en-US" sz="2800" dirty="0" smtClean="0"/>
              <a:t>Version 2.0 (2004)</a:t>
            </a:r>
          </a:p>
          <a:p>
            <a:pPr lvl="1" eaLnBrk="1" hangingPunct="1"/>
            <a:r>
              <a:rPr lang="en-US" sz="2400" dirty="0" smtClean="0"/>
              <a:t>Different encoding schemes</a:t>
            </a:r>
          </a:p>
          <a:p>
            <a:pPr lvl="2" eaLnBrk="1" hangingPunct="1"/>
            <a:r>
              <a:rPr lang="en-US" sz="2000" dirty="0" smtClean="0"/>
              <a:t>2.1-Mbps throughput</a:t>
            </a:r>
          </a:p>
          <a:p>
            <a:pPr lvl="1" eaLnBrk="1" hangingPunct="1"/>
            <a:r>
              <a:rPr lang="en-US" sz="2400" dirty="0" smtClean="0"/>
              <a:t>30 meters node difference</a:t>
            </a:r>
          </a:p>
          <a:p>
            <a:pPr lvl="1" eaLnBrk="1" hangingPunct="1"/>
            <a:r>
              <a:rPr lang="en-US" sz="2400" dirty="0" smtClean="0"/>
              <a:t>Usage: cellular telephones, phone headsets, computer peripherals, PDAs</a:t>
            </a:r>
          </a:p>
        </p:txBody>
      </p:sp>
      <p:sp>
        <p:nvSpPr>
          <p:cNvPr id="8" name="Date Placeholder 7"/>
          <p:cNvSpPr>
            <a:spLocks noGrp="1"/>
          </p:cNvSpPr>
          <p:nvPr>
            <p:ph type="dt" sz="half" idx="10"/>
          </p:nvPr>
        </p:nvSpPr>
        <p:spPr/>
        <p:txBody>
          <a:bodyPr/>
          <a:lstStyle/>
          <a:p>
            <a:fld id="{2E96EDB3-A9F1-4F27-AA3E-2D7C96205206}" type="datetime1">
              <a:rPr lang="en-US" smtClean="0"/>
              <a:pPr/>
              <a:t>6/17/2015</a:t>
            </a:fld>
            <a:endParaRPr lang="en-US"/>
          </a:p>
        </p:txBody>
      </p:sp>
      <p:sp>
        <p:nvSpPr>
          <p:cNvPr id="6" name="Slide Number Placeholder 5"/>
          <p:cNvSpPr>
            <a:spLocks noGrp="1"/>
          </p:cNvSpPr>
          <p:nvPr>
            <p:ph type="sldNum" sz="quarter" idx="12"/>
          </p:nvPr>
        </p:nvSpPr>
        <p:spPr/>
        <p:txBody>
          <a:bodyPr/>
          <a:lstStyle/>
          <a:p>
            <a:fld id="{8E245B61-4FD3-4EDF-A454-3B7288BAC0F6}" type="slidenum">
              <a:rPr lang="en-US" smtClean="0"/>
              <a:pPr/>
              <a:t>81</a:t>
            </a:fld>
            <a:endParaRPr lang="en-US" dirty="0"/>
          </a:p>
        </p:txBody>
      </p:sp>
    </p:spTree>
    <p:extLst>
      <p:ext uri="{BB962C8B-B14F-4D97-AF65-F5344CB8AC3E}">
        <p14:creationId xmlns:p14="http://schemas.microsoft.com/office/powerpoint/2010/main" val="9245699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pPr eaLnBrk="1" hangingPunct="1"/>
            <a:r>
              <a:rPr lang="en-US" smtClean="0"/>
              <a:t>Summary of WLAN Standards</a:t>
            </a:r>
          </a:p>
        </p:txBody>
      </p:sp>
      <p:sp>
        <p:nvSpPr>
          <p:cNvPr id="10" name="Date Placeholder 9"/>
          <p:cNvSpPr>
            <a:spLocks noGrp="1"/>
          </p:cNvSpPr>
          <p:nvPr>
            <p:ph type="dt" sz="half" idx="10"/>
          </p:nvPr>
        </p:nvSpPr>
        <p:spPr/>
        <p:txBody>
          <a:bodyPr/>
          <a:lstStyle/>
          <a:p>
            <a:fld id="{2B414191-EB60-4CD0-92D7-1023A26F66E7}" type="datetime1">
              <a:rPr lang="en-US" smtClean="0"/>
              <a:pPr/>
              <a:t>6/17/2015</a:t>
            </a:fld>
            <a:endParaRPr lang="en-US"/>
          </a:p>
        </p:txBody>
      </p:sp>
      <p:sp>
        <p:nvSpPr>
          <p:cNvPr id="8" name="Slide Number Placeholder 7"/>
          <p:cNvSpPr>
            <a:spLocks noGrp="1"/>
          </p:cNvSpPr>
          <p:nvPr>
            <p:ph type="sldNum" sz="quarter" idx="12"/>
          </p:nvPr>
        </p:nvSpPr>
        <p:spPr/>
        <p:txBody>
          <a:bodyPr/>
          <a:lstStyle/>
          <a:p>
            <a:fld id="{8E245B61-4FD3-4EDF-A454-3B7288BAC0F6}" type="slidenum">
              <a:rPr lang="en-US" smtClean="0"/>
              <a:pPr/>
              <a:t>82</a:t>
            </a:fld>
            <a:endParaRPr lang="en-US" dirty="0"/>
          </a:p>
        </p:txBody>
      </p:sp>
      <p:grpSp>
        <p:nvGrpSpPr>
          <p:cNvPr id="49157" name="Group 7"/>
          <p:cNvGrpSpPr>
            <a:grpSpLocks/>
          </p:cNvGrpSpPr>
          <p:nvPr/>
        </p:nvGrpSpPr>
        <p:grpSpPr bwMode="auto">
          <a:xfrm>
            <a:off x="762000" y="1752600"/>
            <a:ext cx="7515225" cy="3798888"/>
            <a:chOff x="480" y="960"/>
            <a:chExt cx="4734" cy="2393"/>
          </a:xfrm>
        </p:grpSpPr>
        <p:pic>
          <p:nvPicPr>
            <p:cNvPr id="49158" name="Picture 5" descr="Table 8-1"/>
            <p:cNvPicPr>
              <a:picLocks noChangeAspect="1" noChangeArrowheads="1"/>
            </p:cNvPicPr>
            <p:nvPr/>
          </p:nvPicPr>
          <p:blipFill>
            <a:blip r:embed="rId3" cstate="print"/>
            <a:srcRect/>
            <a:stretch>
              <a:fillRect/>
            </a:stretch>
          </p:blipFill>
          <p:spPr bwMode="auto">
            <a:xfrm>
              <a:off x="576" y="960"/>
              <a:ext cx="4638" cy="2093"/>
            </a:xfrm>
            <a:prstGeom prst="rect">
              <a:avLst/>
            </a:prstGeom>
            <a:noFill/>
            <a:ln w="9525">
              <a:noFill/>
              <a:miter lim="800000"/>
              <a:headEnd/>
              <a:tailEnd/>
            </a:ln>
          </p:spPr>
        </p:pic>
        <p:sp>
          <p:nvSpPr>
            <p:cNvPr id="49159" name="Text Box 6"/>
            <p:cNvSpPr txBox="1">
              <a:spLocks noChangeArrowheads="1"/>
            </p:cNvSpPr>
            <p:nvPr/>
          </p:nvSpPr>
          <p:spPr bwMode="auto">
            <a:xfrm>
              <a:off x="480" y="3120"/>
              <a:ext cx="2112" cy="233"/>
            </a:xfrm>
            <a:prstGeom prst="rect">
              <a:avLst/>
            </a:prstGeom>
            <a:noFill/>
            <a:ln w="9525">
              <a:noFill/>
              <a:miter lim="800000"/>
              <a:headEnd/>
              <a:tailEnd/>
            </a:ln>
          </p:spPr>
          <p:txBody>
            <a:bodyPr>
              <a:spAutoFit/>
            </a:bodyPr>
            <a:lstStyle/>
            <a:p>
              <a:pPr>
                <a:spcBef>
                  <a:spcPct val="50000"/>
                </a:spcBef>
              </a:pPr>
              <a:r>
                <a:rPr lang="en-US" dirty="0" smtClean="0"/>
                <a:t>Wireless </a:t>
              </a:r>
              <a:r>
                <a:rPr lang="en-US" dirty="0"/>
                <a:t>standards</a:t>
              </a:r>
            </a:p>
          </p:txBody>
        </p:sp>
      </p:grpSp>
    </p:spTree>
    <p:extLst>
      <p:ext uri="{BB962C8B-B14F-4D97-AF65-F5344CB8AC3E}">
        <p14:creationId xmlns:p14="http://schemas.microsoft.com/office/powerpoint/2010/main" val="2569193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 1</a:t>
            </a:r>
            <a:endParaRPr lang="en-US" dirty="0"/>
          </a:p>
        </p:txBody>
      </p:sp>
      <p:sp>
        <p:nvSpPr>
          <p:cNvPr id="3" name="Content Placeholder 2"/>
          <p:cNvSpPr>
            <a:spLocks noGrp="1"/>
          </p:cNvSpPr>
          <p:nvPr>
            <p:ph idx="1"/>
          </p:nvPr>
        </p:nvSpPr>
        <p:spPr/>
        <p:txBody>
          <a:bodyPr>
            <a:normAutofit/>
          </a:bodyPr>
          <a:lstStyle/>
          <a:p>
            <a:r>
              <a:rPr lang="en-US" dirty="0" smtClean="0"/>
              <a:t>What do I want?</a:t>
            </a:r>
          </a:p>
          <a:p>
            <a:pPr lvl="1"/>
            <a:r>
              <a:rPr lang="en-US" dirty="0" smtClean="0"/>
              <a:t>I want you to go out and learn about cabling options for modern local area networks.</a:t>
            </a:r>
          </a:p>
          <a:p>
            <a:pPr lvl="1"/>
            <a:r>
              <a:rPr lang="en-US" dirty="0" smtClean="0"/>
              <a:t>Then demonstrate to me what you learned about LAN cabling by applying that information to the TRU (Times R Us) situation</a:t>
            </a:r>
          </a:p>
          <a:p>
            <a:pPr lvl="1"/>
            <a:r>
              <a:rPr lang="en-US" dirty="0" smtClean="0"/>
              <a:t>I’m interested in knowing what should we do. Remember that is doesn’t have to be all one thing or another. Tell me what you learned.</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83</a:t>
            </a:fld>
            <a:endParaRPr lang="en-US" dirty="0"/>
          </a:p>
        </p:txBody>
      </p:sp>
      <p:sp>
        <p:nvSpPr>
          <p:cNvPr id="5" name="TextBox 4"/>
          <p:cNvSpPr txBox="1"/>
          <p:nvPr/>
        </p:nvSpPr>
        <p:spPr>
          <a:xfrm>
            <a:off x="457200" y="6324600"/>
            <a:ext cx="6096000" cy="381000"/>
          </a:xfrm>
          <a:prstGeom prst="rect">
            <a:avLst/>
          </a:prstGeom>
          <a:noFill/>
        </p:spPr>
        <p:txBody>
          <a:bodyPr wrap="square" rtlCol="0">
            <a:spAutoFit/>
          </a:bodyPr>
          <a:lstStyle/>
          <a:p>
            <a:r>
              <a:rPr lang="en-US" dirty="0" smtClean="0"/>
              <a:t>DePaul Writing Center </a:t>
            </a:r>
            <a:r>
              <a:rPr lang="en-US" dirty="0" smtClean="0">
                <a:hlinkClick r:id="rId3"/>
              </a:rPr>
              <a:t>http://condor.depaul.edu/writing</a:t>
            </a:r>
            <a:r>
              <a:rPr lang="en-US" dirty="0" smtClean="0"/>
              <a:t> </a:t>
            </a:r>
            <a:endParaRPr lang="en-US" dirty="0"/>
          </a:p>
        </p:txBody>
      </p:sp>
    </p:spTree>
    <p:extLst>
      <p:ext uri="{BB962C8B-B14F-4D97-AF65-F5344CB8AC3E}">
        <p14:creationId xmlns:p14="http://schemas.microsoft.com/office/powerpoint/2010/main" val="18255656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Secure your hosted site.</a:t>
            </a:r>
          </a:p>
          <a:p>
            <a:r>
              <a:rPr lang="en-US" dirty="0" smtClean="0"/>
              <a:t>Install WordPress into the /SPRING2015 location (it MUST be available at </a:t>
            </a:r>
            <a:r>
              <a:rPr lang="en-US" dirty="0" smtClean="0">
                <a:hlinkClick r:id="rId3"/>
              </a:rPr>
              <a:t>http://</a:t>
            </a:r>
            <a:r>
              <a:rPr lang="en-US" dirty="0" smtClean="0">
                <a:hlinkClick r:id="rId3"/>
              </a:rPr>
              <a:t>yourdomain.suffix/SUMMER2015</a:t>
            </a:r>
            <a:r>
              <a:rPr lang="en-US" dirty="0" smtClean="0"/>
              <a:t>  </a:t>
            </a:r>
            <a:r>
              <a:rPr lang="en-US" dirty="0" smtClean="0"/>
              <a:t>or </a:t>
            </a:r>
            <a:r>
              <a:rPr lang="en-US" dirty="0" smtClean="0">
                <a:hlinkClick r:id="rId4"/>
              </a:rPr>
              <a:t>http://</a:t>
            </a:r>
            <a:r>
              <a:rPr lang="en-US" dirty="0" smtClean="0">
                <a:hlinkClick r:id="rId4"/>
              </a:rPr>
              <a:t>yourname.siteground.net/SUMMER2015</a:t>
            </a:r>
            <a:r>
              <a:rPr lang="en-US" dirty="0" smtClean="0"/>
              <a:t> </a:t>
            </a:r>
            <a:endParaRPr lang="en-US" dirty="0" smtClean="0"/>
          </a:p>
          <a:p>
            <a:r>
              <a:rPr lang="en-US" dirty="0" smtClean="0"/>
              <a:t>Write your first post (your context document)</a:t>
            </a:r>
          </a:p>
          <a:p>
            <a:r>
              <a:rPr lang="en-US" dirty="0" smtClean="0"/>
              <a:t>Submit to D2L </a:t>
            </a:r>
            <a:r>
              <a:rPr lang="en-US" dirty="0" err="1" smtClean="0"/>
              <a:t>dropbox</a:t>
            </a:r>
            <a:endParaRPr lang="en-US" dirty="0" smtClean="0"/>
          </a:p>
          <a:p>
            <a:pPr lvl="1"/>
            <a:r>
              <a:rPr lang="en-US" dirty="0" smtClean="0"/>
              <a:t>Your </a:t>
            </a:r>
            <a:r>
              <a:rPr lang="en-US" dirty="0" err="1" smtClean="0"/>
              <a:t>url</a:t>
            </a:r>
            <a:r>
              <a:rPr lang="en-US" dirty="0" smtClean="0"/>
              <a:t> in a Word readable document (no PDF for this assignment please). If you must just submit the URL in the comments section of the </a:t>
            </a:r>
            <a:r>
              <a:rPr lang="en-US" dirty="0" err="1" smtClean="0"/>
              <a:t>dropbox</a:t>
            </a:r>
            <a:r>
              <a:rPr lang="en-US" dirty="0" smtClean="0"/>
              <a:t> </a:t>
            </a:r>
            <a:r>
              <a:rPr lang="en-US" u="sng" dirty="0" smtClean="0"/>
              <a:t>and</a:t>
            </a:r>
            <a:r>
              <a:rPr lang="en-US" dirty="0" smtClean="0"/>
              <a:t> a blank file.</a:t>
            </a:r>
            <a:endParaRPr lang="en-US" dirty="0"/>
          </a:p>
        </p:txBody>
      </p:sp>
      <p:sp>
        <p:nvSpPr>
          <p:cNvPr id="4" name="Slide Number Placeholder 3"/>
          <p:cNvSpPr>
            <a:spLocks noGrp="1"/>
          </p:cNvSpPr>
          <p:nvPr>
            <p:ph type="sldNum" sz="quarter" idx="12"/>
          </p:nvPr>
        </p:nvSpPr>
        <p:spPr/>
        <p:txBody>
          <a:bodyPr/>
          <a:lstStyle/>
          <a:p>
            <a:fld id="{D9960A01-C6FC-4B52-B65C-4311964136C4}" type="slidenum">
              <a:rPr lang="en-US" smtClean="0"/>
              <a:pPr/>
              <a:t>84</a:t>
            </a:fld>
            <a:endParaRPr lang="en-US"/>
          </a:p>
        </p:txBody>
      </p:sp>
      <p:sp>
        <p:nvSpPr>
          <p:cNvPr id="2" name="Title 1"/>
          <p:cNvSpPr>
            <a:spLocks noGrp="1"/>
          </p:cNvSpPr>
          <p:nvPr>
            <p:ph type="title"/>
          </p:nvPr>
        </p:nvSpPr>
        <p:spPr>
          <a:xfrm>
            <a:off x="457200" y="274638"/>
            <a:ext cx="8686800" cy="1143000"/>
          </a:xfrm>
        </p:spPr>
        <p:txBody>
          <a:bodyPr>
            <a:normAutofit/>
          </a:bodyPr>
          <a:lstStyle/>
          <a:p>
            <a:r>
              <a:rPr lang="en-US" dirty="0" smtClean="0"/>
              <a:t>Web Assignment 2 --</a:t>
            </a:r>
            <a:endParaRPr lang="en-US" dirty="0"/>
          </a:p>
        </p:txBody>
      </p:sp>
    </p:spTree>
    <p:extLst>
      <p:ext uri="{BB962C8B-B14F-4D97-AF65-F5344CB8AC3E}">
        <p14:creationId xmlns:p14="http://schemas.microsoft.com/office/powerpoint/2010/main" val="35298798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Project -- Discussion</a:t>
            </a:r>
            <a:endParaRPr lang="en-US" dirty="0"/>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r>
              <a:rPr lang="en-US" dirty="0" smtClean="0"/>
              <a:t>Assignment 1 -- context</a:t>
            </a:r>
          </a:p>
          <a:p>
            <a:pPr lvl="1"/>
            <a:r>
              <a:rPr lang="en-US" dirty="0" smtClean="0"/>
              <a:t>This will define the context for your website</a:t>
            </a:r>
          </a:p>
          <a:p>
            <a:pPr lvl="1"/>
            <a:r>
              <a:rPr lang="en-US" dirty="0" smtClean="0"/>
              <a:t>You may choose to do TRU (the company for the memos) or you may choose to do a personal blog</a:t>
            </a:r>
          </a:p>
          <a:p>
            <a:pPr lvl="1"/>
            <a:r>
              <a:rPr lang="en-US" dirty="0" smtClean="0"/>
              <a:t>In any case you must answer these three questions</a:t>
            </a:r>
          </a:p>
          <a:p>
            <a:pPr lvl="2"/>
            <a:r>
              <a:rPr lang="en-US" dirty="0"/>
              <a:t>What community </a:t>
            </a:r>
            <a:r>
              <a:rPr lang="en-US" dirty="0" smtClean="0"/>
              <a:t>do you </a:t>
            </a:r>
            <a:r>
              <a:rPr lang="en-US" dirty="0"/>
              <a:t>plan </a:t>
            </a:r>
            <a:r>
              <a:rPr lang="en-US" dirty="0" smtClean="0"/>
              <a:t>to serve </a:t>
            </a:r>
            <a:r>
              <a:rPr lang="en-US" dirty="0"/>
              <a:t>(who will make comments and why)?</a:t>
            </a:r>
          </a:p>
          <a:p>
            <a:pPr lvl="2"/>
            <a:r>
              <a:rPr lang="en-US" dirty="0"/>
              <a:t>What value would </a:t>
            </a:r>
            <a:r>
              <a:rPr lang="en-US" dirty="0" smtClean="0"/>
              <a:t>your site </a:t>
            </a:r>
            <a:r>
              <a:rPr lang="en-US" dirty="0"/>
              <a:t>provide (why would people return to your site over and over again)?</a:t>
            </a:r>
          </a:p>
          <a:p>
            <a:pPr lvl="2"/>
            <a:r>
              <a:rPr lang="en-US" dirty="0" smtClean="0"/>
              <a:t>Who would be responsible for writing content on your fictional </a:t>
            </a:r>
            <a:r>
              <a:rPr lang="en-US" dirty="0" err="1" smtClean="0"/>
              <a:t>blogsite</a:t>
            </a:r>
            <a:r>
              <a:rPr lang="en-US" dirty="0" smtClean="0"/>
              <a:t> (besides you, assuming this isn’t about YOU)?</a:t>
            </a:r>
          </a:p>
        </p:txBody>
      </p:sp>
      <p:sp>
        <p:nvSpPr>
          <p:cNvPr id="5" name="Slide Number Placeholder 4"/>
          <p:cNvSpPr>
            <a:spLocks noGrp="1"/>
          </p:cNvSpPr>
          <p:nvPr>
            <p:ph type="sldNum" sz="quarter" idx="12"/>
          </p:nvPr>
        </p:nvSpPr>
        <p:spPr/>
        <p:txBody>
          <a:bodyPr/>
          <a:lstStyle/>
          <a:p>
            <a:fld id="{904EE2AA-B616-4104-BCDB-C0AAC4681B0E}" type="slidenum">
              <a:rPr lang="en-US" smtClean="0"/>
              <a:pPr/>
              <a:t>85</a:t>
            </a:fld>
            <a:endParaRPr lang="en-US"/>
          </a:p>
        </p:txBody>
      </p:sp>
    </p:spTree>
    <p:extLst>
      <p:ext uri="{BB962C8B-B14F-4D97-AF65-F5344CB8AC3E}">
        <p14:creationId xmlns:p14="http://schemas.microsoft.com/office/powerpoint/2010/main" val="41669990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endParaRPr lang="en-US" dirty="0"/>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904EE2AA-B616-4104-BCDB-C0AAC4681B0E}" type="slidenum">
              <a:rPr lang="en-US" smtClean="0"/>
              <a:pPr/>
              <a:t>86</a:t>
            </a:fld>
            <a:endParaRPr lang="en-US"/>
          </a:p>
        </p:txBody>
      </p:sp>
      <p:pic>
        <p:nvPicPr>
          <p:cNvPr id="174082" name="Picture 2" descr="http://www.sneakerfiles.com/wp-content/uploads/2011/09/Discussion-The-Discussion.jpg"/>
          <p:cNvPicPr>
            <a:picLocks noChangeAspect="1" noChangeArrowheads="1"/>
          </p:cNvPicPr>
          <p:nvPr/>
        </p:nvPicPr>
        <p:blipFill>
          <a:blip r:embed="rId3" cstate="print"/>
          <a:srcRect/>
          <a:stretch>
            <a:fillRect/>
          </a:stretch>
        </p:blipFill>
        <p:spPr bwMode="auto">
          <a:xfrm>
            <a:off x="1" y="1143000"/>
            <a:ext cx="9143999" cy="5715000"/>
          </a:xfrm>
          <a:prstGeom prst="rect">
            <a:avLst/>
          </a:prstGeom>
          <a:noFill/>
        </p:spPr>
      </p:pic>
    </p:spTree>
    <p:extLst>
      <p:ext uri="{BB962C8B-B14F-4D97-AF65-F5344CB8AC3E}">
        <p14:creationId xmlns:p14="http://schemas.microsoft.com/office/powerpoint/2010/main" val="6004155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1"/>
            <a:ext cx="8229600" cy="2438400"/>
          </a:xfrm>
        </p:spPr>
        <p:txBody>
          <a:bodyPr>
            <a:normAutofit lnSpcReduction="10000"/>
          </a:bodyPr>
          <a:lstStyle/>
          <a:p>
            <a:r>
              <a:rPr lang="en-US" dirty="0" smtClean="0"/>
              <a:t>If we run local systems on Local Area Networks</a:t>
            </a:r>
          </a:p>
          <a:p>
            <a:r>
              <a:rPr lang="en-US" dirty="0" smtClean="0"/>
              <a:t>We connect widely separate networks with a </a:t>
            </a:r>
          </a:p>
          <a:p>
            <a:pPr marL="0" indent="0" algn="ctr">
              <a:buNone/>
            </a:pPr>
            <a:r>
              <a:rPr lang="en-US" sz="4400" dirty="0" smtClean="0"/>
              <a:t>Wide Area Network</a:t>
            </a:r>
            <a:endParaRPr lang="en-US" sz="4400"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87</a:t>
            </a:fld>
            <a:endParaRPr lang="en-US"/>
          </a:p>
        </p:txBody>
      </p:sp>
      <p:sp>
        <p:nvSpPr>
          <p:cNvPr id="4" name="Title 3"/>
          <p:cNvSpPr>
            <a:spLocks noGrp="1"/>
          </p:cNvSpPr>
          <p:nvPr>
            <p:ph type="title"/>
          </p:nvPr>
        </p:nvSpPr>
        <p:spPr>
          <a:xfrm>
            <a:off x="76200" y="76200"/>
            <a:ext cx="8534400" cy="1143000"/>
          </a:xfrm>
        </p:spPr>
        <p:txBody>
          <a:bodyPr>
            <a:noAutofit/>
          </a:bodyPr>
          <a:lstStyle/>
          <a:p>
            <a:r>
              <a:rPr lang="en-US" sz="4000" dirty="0" smtClean="0"/>
              <a:t>How do I connect my locations into an Enterprise?</a:t>
            </a:r>
            <a:endParaRPr lang="en-US" sz="4000" dirty="0"/>
          </a:p>
        </p:txBody>
      </p:sp>
      <p:cxnSp>
        <p:nvCxnSpPr>
          <p:cNvPr id="7" name="Straight Arrow Connector 6"/>
          <p:cNvCxnSpPr/>
          <p:nvPr/>
        </p:nvCxnSpPr>
        <p:spPr>
          <a:xfrm flipH="1">
            <a:off x="3962400" y="3352800"/>
            <a:ext cx="685800" cy="382864"/>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8" name="Picture 2" descr="http://ptgmedia.pearsoncmg.com/images/chap1_9781587133329/elementLinks/01fig14_a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356440"/>
            <a:ext cx="4419600" cy="350469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93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WAN</a:t>
            </a:r>
            <a:endParaRPr lang="en-US" dirty="0"/>
          </a:p>
        </p:txBody>
      </p:sp>
      <p:sp>
        <p:nvSpPr>
          <p:cNvPr id="3" name="Slide Number Placeholder 2"/>
          <p:cNvSpPr>
            <a:spLocks noGrp="1"/>
          </p:cNvSpPr>
          <p:nvPr>
            <p:ph type="sldNum" sz="quarter" idx="12"/>
          </p:nvPr>
        </p:nvSpPr>
        <p:spPr/>
        <p:txBody>
          <a:bodyPr/>
          <a:lstStyle/>
          <a:p>
            <a:fld id="{904EE2AA-B616-4104-BCDB-C0AAC4681B0E}" type="slidenum">
              <a:rPr lang="en-US" smtClean="0"/>
              <a:pPr/>
              <a:t>88</a:t>
            </a:fld>
            <a:endParaRPr lang="en-US"/>
          </a:p>
        </p:txBody>
      </p:sp>
      <p:sp>
        <p:nvSpPr>
          <p:cNvPr id="5" name="TextBox 4"/>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13902"/>
            <a:ext cx="8001000" cy="484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3283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WAN Physical Layer Terms</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89</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36" y="1252868"/>
            <a:ext cx="7239000" cy="52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Tree>
    <p:extLst>
      <p:ext uri="{BB962C8B-B14F-4D97-AF65-F5344CB8AC3E}">
        <p14:creationId xmlns:p14="http://schemas.microsoft.com/office/powerpoint/2010/main" val="1378939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338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This Class</a:t>
            </a:r>
            <a:endParaRPr lang="en-US" dirty="0"/>
          </a:p>
        </p:txBody>
      </p:sp>
      <p:sp>
        <p:nvSpPr>
          <p:cNvPr id="3" name="Content Placeholder 2"/>
          <p:cNvSpPr>
            <a:spLocks noGrp="1"/>
          </p:cNvSpPr>
          <p:nvPr>
            <p:ph idx="1"/>
          </p:nvPr>
        </p:nvSpPr>
        <p:spPr/>
        <p:txBody>
          <a:bodyPr/>
          <a:lstStyle/>
          <a:p>
            <a:r>
              <a:rPr lang="en-US" dirty="0" smtClean="0"/>
              <a:t>IT Components</a:t>
            </a:r>
          </a:p>
          <a:p>
            <a:pPr lvl="1"/>
            <a:r>
              <a:rPr lang="en-US" dirty="0" smtClean="0"/>
              <a:t>LANS</a:t>
            </a:r>
          </a:p>
          <a:p>
            <a:pPr lvl="2"/>
            <a:r>
              <a:rPr lang="en-US" dirty="0" smtClean="0"/>
              <a:t>Parts</a:t>
            </a:r>
          </a:p>
          <a:p>
            <a:pPr lvl="1"/>
            <a:r>
              <a:rPr lang="en-US" dirty="0" smtClean="0"/>
              <a:t>Why and how they are used in the enterprise</a:t>
            </a:r>
          </a:p>
          <a:p>
            <a:pPr lvl="1"/>
            <a:r>
              <a:rPr lang="en-US" dirty="0" smtClean="0"/>
              <a:t>WANs</a:t>
            </a:r>
          </a:p>
          <a:p>
            <a:pPr lvl="2"/>
            <a:r>
              <a:rPr lang="en-US" dirty="0" smtClean="0"/>
              <a:t>Types</a:t>
            </a:r>
          </a:p>
          <a:p>
            <a:pPr lvl="2"/>
            <a:r>
              <a:rPr lang="en-US" smtClean="0"/>
              <a:t>Services</a:t>
            </a:r>
            <a:endParaRPr lang="en-US" dirty="0"/>
          </a:p>
        </p:txBody>
      </p:sp>
      <p:sp>
        <p:nvSpPr>
          <p:cNvPr id="5" name="Slide Number Placeholder 4"/>
          <p:cNvSpPr>
            <a:spLocks noGrp="1"/>
          </p:cNvSpPr>
          <p:nvPr>
            <p:ph type="sldNum" sz="quarter" idx="12"/>
          </p:nvPr>
        </p:nvSpPr>
        <p:spPr/>
        <p:txBody>
          <a:bodyPr/>
          <a:lstStyle/>
          <a:p>
            <a:fld id="{904EE2AA-B616-4104-BCDB-C0AAC4681B0E}" type="slidenum">
              <a:rPr lang="en-US" smtClean="0"/>
              <a:pPr/>
              <a:t>9</a:t>
            </a:fld>
            <a:endParaRPr lang="en-US"/>
          </a:p>
        </p:txBody>
      </p:sp>
    </p:spTree>
    <p:extLst>
      <p:ext uri="{BB962C8B-B14F-4D97-AF65-F5344CB8AC3E}">
        <p14:creationId xmlns:p14="http://schemas.microsoft.com/office/powerpoint/2010/main" val="14247447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 Options</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90</a:t>
            </a:fld>
            <a:endParaRPr lang="en-US"/>
          </a:p>
        </p:txBody>
      </p:sp>
      <p:sp>
        <p:nvSpPr>
          <p:cNvPr id="6" name="TextBox 5"/>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grpSp>
        <p:nvGrpSpPr>
          <p:cNvPr id="10" name="Group 9"/>
          <p:cNvGrpSpPr/>
          <p:nvPr/>
        </p:nvGrpSpPr>
        <p:grpSpPr>
          <a:xfrm>
            <a:off x="914400" y="1143000"/>
            <a:ext cx="6934200" cy="4991260"/>
            <a:chOff x="1330036" y="1219200"/>
            <a:chExt cx="6607134" cy="4762660"/>
          </a:xfrm>
        </p:grpSpPr>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36" y="1219200"/>
              <a:ext cx="6607134" cy="476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8" name="Rectangle 7"/>
            <p:cNvSpPr/>
            <p:nvPr/>
          </p:nvSpPr>
          <p:spPr>
            <a:xfrm>
              <a:off x="3276600" y="1219200"/>
              <a:ext cx="25908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64186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175" y="1066800"/>
            <a:ext cx="5838825"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4038600" cy="1143000"/>
          </a:xfrm>
        </p:spPr>
        <p:txBody>
          <a:bodyPr/>
          <a:lstStyle/>
          <a:p>
            <a:r>
              <a:rPr lang="en-US" dirty="0" smtClean="0"/>
              <a:t>WAN Options</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91</a:t>
            </a:fld>
            <a:endParaRPr lang="en-US"/>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505200"/>
            <a:ext cx="5900074" cy="28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9" name="TextBox 8"/>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Tree>
    <p:extLst>
      <p:ext uri="{BB962C8B-B14F-4D97-AF65-F5344CB8AC3E}">
        <p14:creationId xmlns:p14="http://schemas.microsoft.com/office/powerpoint/2010/main" val="1768038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30928" y="838200"/>
            <a:ext cx="6602412" cy="5267070"/>
            <a:chOff x="1567873" y="1066800"/>
            <a:chExt cx="6602412" cy="526707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873" y="1066800"/>
              <a:ext cx="6602412" cy="526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7" name="Rectangle 6"/>
            <p:cNvSpPr/>
            <p:nvPr/>
          </p:nvSpPr>
          <p:spPr>
            <a:xfrm>
              <a:off x="3276600" y="1066800"/>
              <a:ext cx="2819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WAN Protocols</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92</a:t>
            </a:fld>
            <a:endParaRPr lang="en-US"/>
          </a:p>
        </p:txBody>
      </p:sp>
      <p:sp>
        <p:nvSpPr>
          <p:cNvPr id="6" name="TextBox 5"/>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Tree>
    <p:extLst>
      <p:ext uri="{BB962C8B-B14F-4D97-AF65-F5344CB8AC3E}">
        <p14:creationId xmlns:p14="http://schemas.microsoft.com/office/powerpoint/2010/main" val="28594263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0"/>
            <a:ext cx="6553200" cy="2438400"/>
          </a:xfrm>
          <a:prstGeom prst="rect">
            <a:avLst/>
          </a:prstGeom>
          <a:ln w="34925">
            <a:solidFill>
              <a:srgbClr val="FFFFFF"/>
            </a:solidFill>
          </a:ln>
          <a:effectLst>
            <a:outerShdw blurRad="317500" dir="2700000" algn="ctr">
              <a:srgbClr val="000000">
                <a:alpha val="43000"/>
              </a:srgbClr>
            </a:outerShdw>
          </a:effectLst>
          <a:scene3d>
            <a:camera prst="isometricOffAxis2Top"/>
            <a:lightRig rig="threePt" dir="t">
              <a:rot lat="0" lon="0" rev="0"/>
            </a:lightRig>
          </a:scene3d>
          <a:sp3d extrusionH="38100" prstMaterial="metal">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bg1"/>
                </a:solidFill>
                <a:effectLst>
                  <a:outerShdw blurRad="38100" dist="38100" dir="2700000" algn="tl">
                    <a:srgbClr val="000000">
                      <a:alpha val="43137"/>
                    </a:srgbClr>
                  </a:outerShdw>
                </a:effectLst>
              </a:rPr>
              <a:t>Network Access Layer</a:t>
            </a:r>
          </a:p>
          <a:p>
            <a:pPr algn="ctr"/>
            <a:endParaRPr lang="en-US" sz="2000" dirty="0">
              <a:solidFill>
                <a:schemeClr val="bg1"/>
              </a:solidFill>
              <a:effectLst>
                <a:outerShdw blurRad="38100" dist="38100" dir="2700000" algn="tl">
                  <a:srgbClr val="000000">
                    <a:alpha val="43137"/>
                  </a:srgbClr>
                </a:outerShdw>
              </a:effectLst>
            </a:endParaRPr>
          </a:p>
          <a:p>
            <a:pPr algn="ctr"/>
            <a:r>
              <a:rPr lang="en-US" sz="2800" dirty="0" smtClean="0">
                <a:solidFill>
                  <a:schemeClr val="bg1"/>
                </a:solidFill>
                <a:effectLst>
                  <a:outerShdw blurRad="38100" dist="38100" dir="2700000" algn="tl">
                    <a:srgbClr val="000000">
                      <a:alpha val="43137"/>
                    </a:srgbClr>
                  </a:outerShdw>
                </a:effectLst>
              </a:rPr>
              <a:t>Ethernet  DSL  ISDN   FDDI   PPP</a:t>
            </a:r>
            <a:endParaRPr lang="en-US" sz="2800" dirty="0">
              <a:solidFill>
                <a:schemeClr val="bg1"/>
              </a:solidFill>
              <a:effectLst>
                <a:outerShdw blurRad="38100" dist="38100" dir="2700000" algn="tl">
                  <a:srgbClr val="000000">
                    <a:alpha val="43137"/>
                  </a:srgbClr>
                </a:outerShdw>
              </a:effectLst>
            </a:endParaRPr>
          </a:p>
        </p:txBody>
      </p:sp>
      <p:sp>
        <p:nvSpPr>
          <p:cNvPr id="3" name="Title 2"/>
          <p:cNvSpPr>
            <a:spLocks noGrp="1"/>
          </p:cNvSpPr>
          <p:nvPr>
            <p:ph type="ctrTitle"/>
          </p:nvPr>
        </p:nvSpPr>
        <p:spPr>
          <a:xfrm>
            <a:off x="685800" y="2438400"/>
            <a:ext cx="7772400" cy="1470025"/>
          </a:xfrm>
        </p:spPr>
        <p:txBody>
          <a:bodyPr>
            <a:normAutofit fontScale="90000"/>
          </a:bodyPr>
          <a:lstStyle/>
          <a:p>
            <a:r>
              <a:rPr lang="en-US" dirty="0" smtClean="0"/>
              <a:t>Do we have a universal standard for </a:t>
            </a:r>
            <a:r>
              <a:rPr lang="en-US" dirty="0" smtClean="0">
                <a:solidFill>
                  <a:srgbClr val="800000"/>
                </a:solidFill>
              </a:rPr>
              <a:t>communication </a:t>
            </a:r>
            <a:r>
              <a:rPr lang="en-US" dirty="0" smtClean="0"/>
              <a:t>at the lower layers of the model outside the enterprise?</a:t>
            </a:r>
            <a:endParaRPr lang="en-US" dirty="0"/>
          </a:p>
        </p:txBody>
      </p:sp>
      <p:sp>
        <p:nvSpPr>
          <p:cNvPr id="4" name="Subtitle 3"/>
          <p:cNvSpPr>
            <a:spLocks noGrp="1"/>
          </p:cNvSpPr>
          <p:nvPr>
            <p:ph type="subTitle" idx="1"/>
          </p:nvPr>
        </p:nvSpPr>
        <p:spPr>
          <a:xfrm>
            <a:off x="1371600" y="4191000"/>
            <a:ext cx="6629400" cy="1752600"/>
          </a:xfrm>
        </p:spPr>
        <p:txBody>
          <a:bodyPr>
            <a:normAutofit/>
          </a:bodyPr>
          <a:lstStyle/>
          <a:p>
            <a:r>
              <a:rPr lang="en-US" dirty="0" smtClean="0">
                <a:solidFill>
                  <a:srgbClr val="800000"/>
                </a:solidFill>
              </a:rPr>
              <a:t>Frame Relay, MPLS (multi protocol label switching), Metro Ethernet, </a:t>
            </a:r>
            <a:r>
              <a:rPr lang="en-US" dirty="0">
                <a:solidFill>
                  <a:srgbClr val="800000"/>
                </a:solidFill>
              </a:rPr>
              <a:t>DSL, </a:t>
            </a:r>
            <a:r>
              <a:rPr lang="en-US" dirty="0" smtClean="0">
                <a:solidFill>
                  <a:srgbClr val="800000"/>
                </a:solidFill>
              </a:rPr>
              <a:t>PPP, ATM</a:t>
            </a:r>
          </a:p>
        </p:txBody>
      </p:sp>
      <p:sp>
        <p:nvSpPr>
          <p:cNvPr id="6" name="Slide Number Placeholder 5"/>
          <p:cNvSpPr>
            <a:spLocks noGrp="1"/>
          </p:cNvSpPr>
          <p:nvPr>
            <p:ph type="sldNum" sz="quarter" idx="12"/>
          </p:nvPr>
        </p:nvSpPr>
        <p:spPr/>
        <p:txBody>
          <a:bodyPr/>
          <a:lstStyle/>
          <a:p>
            <a:fld id="{904EE2AA-B616-4104-BCDB-C0AAC4681B0E}" type="slidenum">
              <a:rPr lang="en-US" smtClean="0"/>
              <a:pPr/>
              <a:t>93</a:t>
            </a:fld>
            <a:endParaRPr lang="en-US"/>
          </a:p>
        </p:txBody>
      </p:sp>
    </p:spTree>
    <p:extLst>
      <p:ext uri="{BB962C8B-B14F-4D97-AF65-F5344CB8AC3E}">
        <p14:creationId xmlns:p14="http://schemas.microsoft.com/office/powerpoint/2010/main" val="174131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Leased Lines</a:t>
            </a:r>
            <a:endParaRPr lang="en-US" dirty="0"/>
          </a:p>
        </p:txBody>
      </p:sp>
      <p:sp>
        <p:nvSpPr>
          <p:cNvPr id="3" name="Content Placeholder 2"/>
          <p:cNvSpPr>
            <a:spLocks noGrp="1"/>
          </p:cNvSpPr>
          <p:nvPr>
            <p:ph idx="1"/>
          </p:nvPr>
        </p:nvSpPr>
        <p:spPr/>
        <p:txBody>
          <a:bodyPr/>
          <a:lstStyle/>
          <a:p>
            <a:r>
              <a:rPr lang="en-US" dirty="0" smtClean="0"/>
              <a:t>Dedicated point to point links</a:t>
            </a:r>
          </a:p>
          <a:p>
            <a:r>
              <a:rPr lang="en-US" dirty="0" smtClean="0"/>
              <a:t>Cost is determined by capacity of the link and the distance from the end points</a:t>
            </a:r>
          </a:p>
          <a:p>
            <a:r>
              <a:rPr lang="en-US" dirty="0" smtClean="0"/>
              <a:t>Inflexible, and expensive</a:t>
            </a:r>
          </a:p>
          <a:p>
            <a:r>
              <a:rPr lang="en-US" dirty="0" smtClean="0"/>
              <a:t>You pay for the link, whether or not data is travelling at link capacity</a:t>
            </a:r>
          </a:p>
          <a:p>
            <a:r>
              <a:rPr lang="en-US" dirty="0" smtClean="0"/>
              <a:t>Highly secure as your data is only stuff on the link</a:t>
            </a:r>
            <a:endParaRPr lang="en-US" dirty="0"/>
          </a:p>
        </p:txBody>
      </p:sp>
      <p:sp>
        <p:nvSpPr>
          <p:cNvPr id="4" name="Slide Number Placeholder 3"/>
          <p:cNvSpPr>
            <a:spLocks noGrp="1"/>
          </p:cNvSpPr>
          <p:nvPr>
            <p:ph type="sldNum" sz="quarter" idx="12"/>
          </p:nvPr>
        </p:nvSpPr>
        <p:spPr/>
        <p:txBody>
          <a:bodyPr/>
          <a:lstStyle/>
          <a:p>
            <a:fld id="{904EE2AA-B616-4104-BCDB-C0AAC4681B0E}" type="slidenum">
              <a:rPr lang="en-US" smtClean="0"/>
              <a:pPr/>
              <a:t>94</a:t>
            </a:fld>
            <a:endParaRPr lang="en-US"/>
          </a:p>
        </p:txBody>
      </p:sp>
    </p:spTree>
    <p:extLst>
      <p:ext uri="{BB962C8B-B14F-4D97-AF65-F5344CB8AC3E}">
        <p14:creationId xmlns:p14="http://schemas.microsoft.com/office/powerpoint/2010/main" val="255268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839183" y="685800"/>
            <a:ext cx="7847617" cy="3717645"/>
            <a:chOff x="932" y="912"/>
            <a:chExt cx="3909" cy="1686"/>
          </a:xfrm>
        </p:grpSpPr>
        <p:pic>
          <p:nvPicPr>
            <p:cNvPr id="12" name="Picture 7" descr="Table 7-1"/>
            <p:cNvPicPr>
              <a:picLocks noChangeAspect="1" noChangeArrowheads="1"/>
            </p:cNvPicPr>
            <p:nvPr/>
          </p:nvPicPr>
          <p:blipFill>
            <a:blip r:embed="rId3" cstate="print"/>
            <a:srcRect/>
            <a:stretch>
              <a:fillRect/>
            </a:stretch>
          </p:blipFill>
          <p:spPr bwMode="auto">
            <a:xfrm>
              <a:off x="960" y="912"/>
              <a:ext cx="3881" cy="1552"/>
            </a:xfrm>
            <a:prstGeom prst="rect">
              <a:avLst/>
            </a:prstGeom>
            <a:noFill/>
            <a:ln w="9525">
              <a:noFill/>
              <a:miter lim="800000"/>
              <a:headEnd/>
              <a:tailEnd/>
            </a:ln>
          </p:spPr>
        </p:pic>
        <p:sp>
          <p:nvSpPr>
            <p:cNvPr id="13" name="Text Box 8"/>
            <p:cNvSpPr txBox="1">
              <a:spLocks noChangeArrowheads="1"/>
            </p:cNvSpPr>
            <p:nvPr/>
          </p:nvSpPr>
          <p:spPr bwMode="auto">
            <a:xfrm>
              <a:off x="932" y="2433"/>
              <a:ext cx="2208" cy="165"/>
            </a:xfrm>
            <a:prstGeom prst="rect">
              <a:avLst/>
            </a:prstGeom>
            <a:noFill/>
            <a:ln w="9525">
              <a:noFill/>
              <a:miter lim="800000"/>
              <a:headEnd/>
              <a:tailEnd/>
            </a:ln>
          </p:spPr>
          <p:txBody>
            <a:bodyPr>
              <a:spAutoFit/>
            </a:bodyPr>
            <a:lstStyle/>
            <a:p>
              <a:pPr>
                <a:spcBef>
                  <a:spcPct val="50000"/>
                </a:spcBef>
              </a:pPr>
              <a:r>
                <a:rPr lang="en-US" sz="1050" dirty="0"/>
                <a:t>Table 7-1 Carrier specifications</a:t>
              </a:r>
            </a:p>
          </p:txBody>
        </p:sp>
      </p:grpSp>
      <p:sp>
        <p:nvSpPr>
          <p:cNvPr id="236546" name="Rectangle 2"/>
          <p:cNvSpPr>
            <a:spLocks noGrp="1" noRot="1" noChangeArrowheads="1"/>
          </p:cNvSpPr>
          <p:nvPr>
            <p:ph type="title"/>
          </p:nvPr>
        </p:nvSpPr>
        <p:spPr>
          <a:xfrm>
            <a:off x="457200" y="-304800"/>
            <a:ext cx="8229600" cy="1143000"/>
          </a:xfrm>
        </p:spPr>
        <p:txBody>
          <a:bodyPr/>
          <a:lstStyle/>
          <a:p>
            <a:pPr eaLnBrk="1" hangingPunct="1">
              <a:defRPr/>
            </a:pPr>
            <a:r>
              <a:rPr lang="en-US" dirty="0" smtClean="0"/>
              <a:t>Types of T-Carriers – Leased Lines</a:t>
            </a:r>
          </a:p>
        </p:txBody>
      </p:sp>
      <p:sp>
        <p:nvSpPr>
          <p:cNvPr id="20483" name="Slide Number Placeholder 4"/>
          <p:cNvSpPr>
            <a:spLocks noGrp="1"/>
          </p:cNvSpPr>
          <p:nvPr>
            <p:ph type="sldNum" sz="quarter" idx="12"/>
          </p:nvPr>
        </p:nvSpPr>
        <p:spPr>
          <a:noFill/>
        </p:spPr>
        <p:txBody>
          <a:bodyPr/>
          <a:lstStyle/>
          <a:p>
            <a:fld id="{D25EC3EC-22B6-4C64-9260-560892AE3821}" type="slidenum">
              <a:rPr lang="en-US" smtClean="0"/>
              <a:pPr/>
              <a:t>95</a:t>
            </a:fld>
            <a:endParaRPr lang="en-US" smtClean="0"/>
          </a:p>
        </p:txBody>
      </p:sp>
      <p:sp>
        <p:nvSpPr>
          <p:cNvPr id="3" name="TextBox 2"/>
          <p:cNvSpPr txBox="1"/>
          <p:nvPr/>
        </p:nvSpPr>
        <p:spPr>
          <a:xfrm>
            <a:off x="805841" y="4221532"/>
            <a:ext cx="7848600" cy="2613023"/>
          </a:xfrm>
          <a:prstGeom prst="rect">
            <a:avLst/>
          </a:prstGeom>
          <a:noFill/>
        </p:spPr>
        <p:txBody>
          <a:bodyPr wrap="square" rtlCol="0">
            <a:spAutoFit/>
          </a:bodyPr>
          <a:lstStyle/>
          <a:p>
            <a:pPr>
              <a:lnSpc>
                <a:spcPct val="90000"/>
              </a:lnSpc>
            </a:pPr>
            <a:r>
              <a:rPr lang="en-US" dirty="0" smtClean="0"/>
              <a:t>T1 </a:t>
            </a:r>
            <a:r>
              <a:rPr lang="en-US" dirty="0"/>
              <a:t>use</a:t>
            </a:r>
          </a:p>
          <a:p>
            <a:pPr marL="742950" lvl="1" indent="-285750">
              <a:lnSpc>
                <a:spcPct val="90000"/>
              </a:lnSpc>
              <a:buFont typeface="Arial" panose="020B0604020202020204" pitchFamily="34" charset="0"/>
              <a:buChar char="•"/>
            </a:pPr>
            <a:r>
              <a:rPr lang="en-US" dirty="0"/>
              <a:t>Connects branch offices, connects to carrier</a:t>
            </a:r>
          </a:p>
          <a:p>
            <a:pPr marL="742950" lvl="1" indent="-285750">
              <a:lnSpc>
                <a:spcPct val="90000"/>
              </a:lnSpc>
              <a:buFont typeface="Arial" panose="020B0604020202020204" pitchFamily="34" charset="0"/>
              <a:buChar char="•"/>
            </a:pPr>
            <a:r>
              <a:rPr lang="en-US" dirty="0"/>
              <a:t>Connects telephone company COs, </a:t>
            </a:r>
            <a:r>
              <a:rPr lang="en-US" dirty="0" smtClean="0"/>
              <a:t>ISPs</a:t>
            </a:r>
          </a:p>
          <a:p>
            <a:pPr marL="742950" lvl="1" indent="-285750">
              <a:lnSpc>
                <a:spcPct val="90000"/>
              </a:lnSpc>
              <a:buFont typeface="Arial" panose="020B0604020202020204" pitchFamily="34" charset="0"/>
              <a:buChar char="•"/>
            </a:pPr>
            <a:r>
              <a:rPr lang="en-US" dirty="0" smtClean="0"/>
              <a:t>Costs </a:t>
            </a:r>
            <a:r>
              <a:rPr lang="en-US" dirty="0"/>
              <a:t>vary per region but a rough ballpark about $1000- $1500 per month</a:t>
            </a:r>
          </a:p>
          <a:p>
            <a:pPr>
              <a:lnSpc>
                <a:spcPct val="90000"/>
              </a:lnSpc>
            </a:pPr>
            <a:r>
              <a:rPr lang="en-US" dirty="0"/>
              <a:t>T3 use</a:t>
            </a:r>
          </a:p>
          <a:p>
            <a:pPr marL="742950" lvl="1" indent="-285750">
              <a:lnSpc>
                <a:spcPct val="90000"/>
              </a:lnSpc>
              <a:buFont typeface="Arial" panose="020B0604020202020204" pitchFamily="34" charset="0"/>
              <a:buChar char="•"/>
            </a:pPr>
            <a:r>
              <a:rPr lang="en-US" dirty="0"/>
              <a:t>Data-intensive businesses</a:t>
            </a:r>
          </a:p>
          <a:p>
            <a:pPr marL="742950" lvl="1" indent="-285750">
              <a:lnSpc>
                <a:spcPct val="90000"/>
              </a:lnSpc>
              <a:buFont typeface="Arial" panose="020B0604020202020204" pitchFamily="34" charset="0"/>
              <a:buChar char="•"/>
            </a:pPr>
            <a:r>
              <a:rPr lang="en-US" dirty="0"/>
              <a:t>Costs also vary but can range form $10K-$30K (or even more) per month</a:t>
            </a:r>
          </a:p>
          <a:p>
            <a:pPr marL="742950" lvl="1" indent="-285750">
              <a:lnSpc>
                <a:spcPct val="90000"/>
              </a:lnSpc>
              <a:buFont typeface="Arial" panose="020B0604020202020204" pitchFamily="34" charset="0"/>
              <a:buChar char="•"/>
            </a:pPr>
            <a:r>
              <a:rPr lang="en-US" dirty="0"/>
              <a:t>T3 provides 28 times more </a:t>
            </a:r>
            <a:r>
              <a:rPr lang="en-US" dirty="0" smtClean="0"/>
              <a:t>throughput</a:t>
            </a:r>
            <a:endParaRPr lang="en-US" dirty="0"/>
          </a:p>
          <a:p>
            <a:pPr marL="742950" lvl="1" indent="-285750">
              <a:lnSpc>
                <a:spcPct val="90000"/>
              </a:lnSpc>
              <a:buFont typeface="Arial" panose="020B0604020202020204" pitchFamily="34" charset="0"/>
              <a:buChar char="•"/>
            </a:pPr>
            <a:r>
              <a:rPr lang="en-US" dirty="0"/>
              <a:t>Multiple T1’s may accommodate needs</a:t>
            </a:r>
          </a:p>
          <a:p>
            <a:endParaRPr lang="en-US" dirty="0"/>
          </a:p>
        </p:txBody>
      </p:sp>
    </p:spTree>
    <p:extLst>
      <p:ext uri="{BB962C8B-B14F-4D97-AF65-F5344CB8AC3E}">
        <p14:creationId xmlns:p14="http://schemas.microsoft.com/office/powerpoint/2010/main" val="188006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209800"/>
            <a:ext cx="7408333" cy="3916363"/>
          </a:xfrm>
        </p:spPr>
        <p:txBody>
          <a:bodyPr/>
          <a:lstStyle/>
          <a:p>
            <a:r>
              <a:rPr lang="en-US" dirty="0" smtClean="0"/>
              <a:t>How much throughput do I need?</a:t>
            </a:r>
          </a:p>
          <a:p>
            <a:pPr lvl="1"/>
            <a:r>
              <a:rPr lang="en-US" dirty="0" smtClean="0"/>
              <a:t>T1: good for about 25 users doing regular office work </a:t>
            </a:r>
            <a:br>
              <a:rPr lang="en-US" dirty="0" smtClean="0"/>
            </a:br>
            <a:r>
              <a:rPr lang="en-US" dirty="0" smtClean="0"/>
              <a:t>(~5 power users)</a:t>
            </a:r>
          </a:p>
          <a:p>
            <a:pPr lvl="1"/>
            <a:r>
              <a:rPr lang="en-US" dirty="0" smtClean="0"/>
              <a:t>Bundle  T1s to increase capacity</a:t>
            </a:r>
          </a:p>
          <a:p>
            <a:pPr lvl="1"/>
            <a:r>
              <a:rPr lang="en-US" dirty="0" smtClean="0"/>
              <a:t>T3 (28 T1s): ~600 regular users, ~150 power users</a:t>
            </a:r>
            <a:endParaRPr lang="en-US" dirty="0"/>
          </a:p>
        </p:txBody>
      </p:sp>
      <p:sp>
        <p:nvSpPr>
          <p:cNvPr id="3" name="Slide Number Placeholder 2"/>
          <p:cNvSpPr>
            <a:spLocks noGrp="1"/>
          </p:cNvSpPr>
          <p:nvPr>
            <p:ph type="sldNum" sz="quarter" idx="12"/>
          </p:nvPr>
        </p:nvSpPr>
        <p:spPr/>
        <p:txBody>
          <a:bodyPr/>
          <a:lstStyle/>
          <a:p>
            <a:fld id="{D9960A01-C6FC-4B52-B65C-4311964136C4}" type="slidenum">
              <a:rPr lang="en-US" smtClean="0"/>
              <a:pPr/>
              <a:t>96</a:t>
            </a:fld>
            <a:endParaRPr lang="en-US"/>
          </a:p>
        </p:txBody>
      </p:sp>
      <p:sp>
        <p:nvSpPr>
          <p:cNvPr id="4" name="Title 3"/>
          <p:cNvSpPr>
            <a:spLocks noGrp="1"/>
          </p:cNvSpPr>
          <p:nvPr>
            <p:ph type="title"/>
          </p:nvPr>
        </p:nvSpPr>
        <p:spPr/>
        <p:txBody>
          <a:bodyPr>
            <a:normAutofit/>
          </a:bodyPr>
          <a:lstStyle/>
          <a:p>
            <a:r>
              <a:rPr lang="en-US" dirty="0" smtClean="0"/>
              <a:t>T- Carrier</a:t>
            </a:r>
            <a:endParaRPr lang="en-US" dirty="0"/>
          </a:p>
        </p:txBody>
      </p:sp>
    </p:spTree>
    <p:extLst>
      <p:ext uri="{BB962C8B-B14F-4D97-AF65-F5344CB8AC3E}">
        <p14:creationId xmlns:p14="http://schemas.microsoft.com/office/powerpoint/2010/main" val="338940740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76200"/>
            <a:ext cx="8229600" cy="1143000"/>
          </a:xfrm>
        </p:spPr>
        <p:txBody>
          <a:bodyPr>
            <a:normAutofit fontScale="90000"/>
          </a:bodyPr>
          <a:lstStyle/>
          <a:p>
            <a:pPr algn="ctr">
              <a:defRPr/>
            </a:pPr>
            <a:r>
              <a:rPr lang="en-US" sz="3600" dirty="0" smtClean="0">
                <a:ln w="12700">
                  <a:solidFill>
                    <a:schemeClr val="tx1"/>
                  </a:solidFill>
                  <a:prstDash val="solid"/>
                </a:ln>
                <a:solidFill>
                  <a:schemeClr val="accent2">
                    <a:lumMod val="75000"/>
                  </a:schemeClr>
                </a:solidFill>
                <a:latin typeface="+mn-lt"/>
              </a:rPr>
              <a:t>How does data get from one point to another?</a:t>
            </a:r>
          </a:p>
        </p:txBody>
      </p:sp>
      <p:pic>
        <p:nvPicPr>
          <p:cNvPr id="4" name="Picture 4" descr="http://www.hardwaresphere.com/wp-content/uploads/2008/06/everlast-power-tower-everlasting-boxin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749" r="15885" b="28133"/>
          <a:stretch/>
        </p:blipFill>
        <p:spPr bwMode="auto">
          <a:xfrm flipH="1">
            <a:off x="-3" y="1537383"/>
            <a:ext cx="2328798"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ezgear.com/Wii/Images/boxing%20girl%20blk_Crop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235" r="11811"/>
          <a:stretch/>
        </p:blipFill>
        <p:spPr bwMode="auto">
          <a:xfrm>
            <a:off x="6781800" y="1703166"/>
            <a:ext cx="2362200" cy="5154835"/>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p:cNvSpPr/>
          <p:nvPr/>
        </p:nvSpPr>
        <p:spPr>
          <a:xfrm>
            <a:off x="3276600" y="1143000"/>
            <a:ext cx="3200400" cy="2514600"/>
          </a:xfrm>
          <a:prstGeom prst="wedgeRoundRectCallout">
            <a:avLst>
              <a:gd name="adj1" fmla="val -106695"/>
              <a:gd name="adj2" fmla="val 5986"/>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Circuit Switching is when two nodes establish a dedicated communication channel for the duration of a session.</a:t>
            </a:r>
          </a:p>
          <a:p>
            <a:pPr algn="ctr"/>
            <a:endParaRPr lang="en-US" dirty="0" smtClean="0"/>
          </a:p>
          <a:p>
            <a:pPr algn="ctr"/>
            <a:r>
              <a:rPr lang="en-US" dirty="0" smtClean="0"/>
              <a:t>The Public Switched Telephone Network (PSTN) uses this (well, used to).</a:t>
            </a:r>
            <a:endParaRPr lang="en-US" dirty="0"/>
          </a:p>
        </p:txBody>
      </p:sp>
      <p:sp>
        <p:nvSpPr>
          <p:cNvPr id="7" name="Rounded Rectangular Callout 6"/>
          <p:cNvSpPr/>
          <p:nvPr/>
        </p:nvSpPr>
        <p:spPr>
          <a:xfrm>
            <a:off x="2438400" y="4114800"/>
            <a:ext cx="3276600" cy="2106835"/>
          </a:xfrm>
          <a:prstGeom prst="wedgeRoundRectCallout">
            <a:avLst>
              <a:gd name="adj1" fmla="val 115331"/>
              <a:gd name="adj2" fmla="val -10468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Packet Switching is when information is sent across shared channels inside of blocks (or packets).  </a:t>
            </a:r>
          </a:p>
          <a:p>
            <a:pPr algn="ctr"/>
            <a:endParaRPr lang="en-US" dirty="0" smtClean="0"/>
          </a:p>
          <a:p>
            <a:pPr algn="ctr"/>
            <a:r>
              <a:rPr lang="en-US" dirty="0" smtClean="0"/>
              <a:t>The Internet uses this.</a:t>
            </a:r>
            <a:endParaRPr lang="en-US" dirty="0"/>
          </a:p>
        </p:txBody>
      </p:sp>
      <p:sp>
        <p:nvSpPr>
          <p:cNvPr id="9" name="Slide Number Placeholder 8"/>
          <p:cNvSpPr>
            <a:spLocks noGrp="1"/>
          </p:cNvSpPr>
          <p:nvPr>
            <p:ph type="sldNum" sz="quarter" idx="12"/>
          </p:nvPr>
        </p:nvSpPr>
        <p:spPr/>
        <p:txBody>
          <a:bodyPr/>
          <a:lstStyle/>
          <a:p>
            <a:fld id="{904EE2AA-B616-4104-BCDB-C0AAC4681B0E}" type="slidenum">
              <a:rPr lang="en-US" smtClean="0"/>
              <a:pPr/>
              <a:t>97</a:t>
            </a:fld>
            <a:endParaRPr lang="en-US"/>
          </a:p>
        </p:txBody>
      </p:sp>
    </p:spTree>
    <p:extLst>
      <p:ext uri="{BB962C8B-B14F-4D97-AF65-F5344CB8AC3E}">
        <p14:creationId xmlns:p14="http://schemas.microsoft.com/office/powerpoint/2010/main" val="14810952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a:t>
            </a:r>
            <a:r>
              <a:rPr lang="en-US" dirty="0" err="1" smtClean="0"/>
              <a:t>vs</a:t>
            </a:r>
            <a:r>
              <a:rPr lang="en-US" dirty="0" smtClean="0"/>
              <a:t> Packet</a:t>
            </a:r>
            <a:endParaRPr lang="en-US" dirty="0"/>
          </a:p>
        </p:txBody>
      </p:sp>
      <p:sp>
        <p:nvSpPr>
          <p:cNvPr id="3" name="Slide Number Placeholder 2"/>
          <p:cNvSpPr>
            <a:spLocks noGrp="1"/>
          </p:cNvSpPr>
          <p:nvPr>
            <p:ph type="sldNum" sz="quarter" idx="12"/>
          </p:nvPr>
        </p:nvSpPr>
        <p:spPr/>
        <p:txBody>
          <a:bodyPr/>
          <a:lstStyle/>
          <a:p>
            <a:fld id="{904EE2AA-B616-4104-BCDB-C0AAC4681B0E}" type="slidenum">
              <a:rPr lang="en-US" smtClean="0"/>
              <a:pPr/>
              <a:t>98</a:t>
            </a:fld>
            <a:endParaRPr lang="en-US"/>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229" y="1295400"/>
            <a:ext cx="3979209" cy="231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667" y="1295400"/>
            <a:ext cx="4555783" cy="2498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6" name="TextBox 5"/>
          <p:cNvSpPr txBox="1"/>
          <p:nvPr/>
        </p:nvSpPr>
        <p:spPr>
          <a:xfrm>
            <a:off x="152400" y="6477000"/>
            <a:ext cx="1143000" cy="253916"/>
          </a:xfrm>
          <a:prstGeom prst="rect">
            <a:avLst/>
          </a:prstGeom>
          <a:noFill/>
        </p:spPr>
        <p:txBody>
          <a:bodyPr wrap="square" rtlCol="0">
            <a:spAutoFit/>
          </a:bodyPr>
          <a:lstStyle/>
          <a:p>
            <a:r>
              <a:rPr lang="en-US" sz="1050" dirty="0" smtClean="0"/>
              <a:t>©Cisco 2010</a:t>
            </a:r>
            <a:endParaRPr lang="en-US" sz="1050" dirty="0"/>
          </a:p>
        </p:txBody>
      </p:sp>
      <p:sp>
        <p:nvSpPr>
          <p:cNvPr id="7" name="TextBox 6"/>
          <p:cNvSpPr txBox="1"/>
          <p:nvPr/>
        </p:nvSpPr>
        <p:spPr>
          <a:xfrm>
            <a:off x="213052" y="3767350"/>
            <a:ext cx="4511348"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Circuit </a:t>
            </a:r>
            <a:r>
              <a:rPr lang="en-US" dirty="0"/>
              <a:t>is DEDICATED and SESSION </a:t>
            </a:r>
            <a:r>
              <a:rPr lang="en-US" dirty="0" smtClean="0"/>
              <a:t>BASED</a:t>
            </a:r>
          </a:p>
          <a:p>
            <a:pPr marL="285750" indent="-285750">
              <a:buFont typeface="Arial" panose="020B0604020202020204" pitchFamily="34" charset="0"/>
              <a:buChar char="•"/>
            </a:pPr>
            <a:r>
              <a:rPr lang="en-US" dirty="0"/>
              <a:t>Circuit goes via dedicated path </a:t>
            </a:r>
          </a:p>
          <a:p>
            <a:endParaRPr lang="en-US" dirty="0"/>
          </a:p>
        </p:txBody>
      </p:sp>
      <p:sp>
        <p:nvSpPr>
          <p:cNvPr id="8" name="TextBox 7"/>
          <p:cNvSpPr txBox="1"/>
          <p:nvPr/>
        </p:nvSpPr>
        <p:spPr>
          <a:xfrm>
            <a:off x="4800600" y="3793894"/>
            <a:ext cx="4343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packet IS BLOCKS OF DATA (think internet</a:t>
            </a:r>
            <a:r>
              <a:rPr lang="en-US" dirty="0" smtClean="0"/>
              <a:t>)</a:t>
            </a:r>
          </a:p>
          <a:p>
            <a:pPr marL="285750" indent="-285750">
              <a:buFont typeface="Arial" panose="020B0604020202020204" pitchFamily="34" charset="0"/>
              <a:buChar char="•"/>
            </a:pPr>
            <a:r>
              <a:rPr lang="en-US" dirty="0"/>
              <a:t>Packet finds the shortest distance through the network</a:t>
            </a:r>
          </a:p>
          <a:p>
            <a:endParaRPr lang="en-US" dirty="0"/>
          </a:p>
        </p:txBody>
      </p:sp>
    </p:spTree>
    <p:extLst>
      <p:ext uri="{BB962C8B-B14F-4D97-AF65-F5344CB8AC3E}">
        <p14:creationId xmlns:p14="http://schemas.microsoft.com/office/powerpoint/2010/main" val="101634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Grp="1" noChangeArrowheads="1"/>
          </p:cNvSpPr>
          <p:nvPr>
            <p:ph idx="1"/>
          </p:nvPr>
        </p:nvSpPr>
        <p:spPr/>
        <p:txBody>
          <a:bodyPr>
            <a:normAutofit fontScale="85000" lnSpcReduction="10000"/>
          </a:bodyPr>
          <a:lstStyle/>
          <a:p>
            <a:pPr eaLnBrk="1" hangingPunct="1"/>
            <a:r>
              <a:rPr lang="en-US" dirty="0" smtClean="0"/>
              <a:t>Connection established between two network nodes</a:t>
            </a:r>
          </a:p>
          <a:p>
            <a:pPr lvl="1" eaLnBrk="1" hangingPunct="1"/>
            <a:r>
              <a:rPr lang="en-US" dirty="0" smtClean="0"/>
              <a:t>Before transmitting data</a:t>
            </a:r>
          </a:p>
          <a:p>
            <a:pPr eaLnBrk="1" hangingPunct="1"/>
            <a:r>
              <a:rPr lang="en-US" dirty="0" smtClean="0"/>
              <a:t>Dedicated bandwidth</a:t>
            </a:r>
          </a:p>
          <a:p>
            <a:r>
              <a:rPr lang="en-US" dirty="0" smtClean="0"/>
              <a:t>All Data follows same path selected initially by switch</a:t>
            </a:r>
          </a:p>
          <a:p>
            <a:pPr eaLnBrk="1" hangingPunct="1"/>
            <a:r>
              <a:rPr lang="en-US" dirty="0" smtClean="0"/>
              <a:t>Monopolizes bandwidth while connected</a:t>
            </a:r>
          </a:p>
          <a:p>
            <a:pPr lvl="1" eaLnBrk="1" hangingPunct="1"/>
            <a:r>
              <a:rPr lang="en-US" dirty="0" smtClean="0"/>
              <a:t>Resources wasted</a:t>
            </a:r>
          </a:p>
          <a:p>
            <a:pPr eaLnBrk="1" hangingPunct="1"/>
            <a:r>
              <a:rPr lang="en-US" dirty="0" smtClean="0"/>
              <a:t>Uses</a:t>
            </a:r>
          </a:p>
          <a:p>
            <a:pPr lvl="1" eaLnBrk="1" hangingPunct="1"/>
            <a:r>
              <a:rPr lang="en-US" dirty="0" smtClean="0"/>
              <a:t>Live audio, videoconferencing</a:t>
            </a:r>
          </a:p>
          <a:p>
            <a:pPr lvl="1" eaLnBrk="1" hangingPunct="1"/>
            <a:r>
              <a:rPr lang="en-US" dirty="0" smtClean="0"/>
              <a:t>Home modem connecting to ISP</a:t>
            </a:r>
          </a:p>
        </p:txBody>
      </p:sp>
      <p:sp>
        <p:nvSpPr>
          <p:cNvPr id="34819" name="Slide Number Placeholder 4"/>
          <p:cNvSpPr>
            <a:spLocks noGrp="1"/>
          </p:cNvSpPr>
          <p:nvPr>
            <p:ph type="sldNum" sz="quarter" idx="12"/>
          </p:nvPr>
        </p:nvSpPr>
        <p:spPr>
          <a:noFill/>
        </p:spPr>
        <p:txBody>
          <a:bodyPr/>
          <a:lstStyle/>
          <a:p>
            <a:pPr marL="342900" indent="-342900"/>
            <a:fld id="{E6F9947B-C9D1-4E68-AC4E-85E248F1E509}" type="slidenum">
              <a:rPr lang="en-US"/>
              <a:pPr marL="342900" indent="-342900"/>
              <a:t>99</a:t>
            </a:fld>
            <a:endParaRPr lang="en-US"/>
          </a:p>
        </p:txBody>
      </p:sp>
      <p:sp>
        <p:nvSpPr>
          <p:cNvPr id="34820" name="Rectangle 2"/>
          <p:cNvSpPr>
            <a:spLocks noGrp="1" noChangeArrowheads="1"/>
          </p:cNvSpPr>
          <p:nvPr>
            <p:ph type="title"/>
          </p:nvPr>
        </p:nvSpPr>
        <p:spPr/>
        <p:txBody>
          <a:bodyPr/>
          <a:lstStyle/>
          <a:p>
            <a:pPr eaLnBrk="1" hangingPunct="1"/>
            <a:r>
              <a:rPr lang="en-US" smtClean="0"/>
              <a:t>Circuit Switching</a:t>
            </a:r>
          </a:p>
        </p:txBody>
      </p:sp>
    </p:spTree>
    <p:extLst>
      <p:ext uri="{BB962C8B-B14F-4D97-AF65-F5344CB8AC3E}">
        <p14:creationId xmlns:p14="http://schemas.microsoft.com/office/powerpoint/2010/main" val="365983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21">
                                            <p:txEl>
                                              <p:pRg st="0" end="0"/>
                                            </p:txEl>
                                          </p:spTgt>
                                        </p:tgtEl>
                                        <p:attrNameLst>
                                          <p:attrName>style.visibility</p:attrName>
                                        </p:attrNameLst>
                                      </p:cBhvr>
                                      <p:to>
                                        <p:strVal val="visible"/>
                                      </p:to>
                                    </p:set>
                                    <p:animEffect transition="in" filter="fade">
                                      <p:cBhvr>
                                        <p:cTn id="7" dur="500"/>
                                        <p:tgtEl>
                                          <p:spTgt spid="348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821">
                                            <p:txEl>
                                              <p:pRg st="1" end="1"/>
                                            </p:txEl>
                                          </p:spTgt>
                                        </p:tgtEl>
                                        <p:attrNameLst>
                                          <p:attrName>style.visibility</p:attrName>
                                        </p:attrNameLst>
                                      </p:cBhvr>
                                      <p:to>
                                        <p:strVal val="visible"/>
                                      </p:to>
                                    </p:set>
                                    <p:animEffect transition="in" filter="fade">
                                      <p:cBhvr>
                                        <p:cTn id="10" dur="500"/>
                                        <p:tgtEl>
                                          <p:spTgt spid="3482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821">
                                            <p:txEl>
                                              <p:pRg st="2" end="2"/>
                                            </p:txEl>
                                          </p:spTgt>
                                        </p:tgtEl>
                                        <p:attrNameLst>
                                          <p:attrName>style.visibility</p:attrName>
                                        </p:attrNameLst>
                                      </p:cBhvr>
                                      <p:to>
                                        <p:strVal val="visible"/>
                                      </p:to>
                                    </p:set>
                                    <p:animEffect transition="in" filter="fade">
                                      <p:cBhvr>
                                        <p:cTn id="15" dur="500"/>
                                        <p:tgtEl>
                                          <p:spTgt spid="3482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821">
                                            <p:txEl>
                                              <p:pRg st="3" end="3"/>
                                            </p:txEl>
                                          </p:spTgt>
                                        </p:tgtEl>
                                        <p:attrNameLst>
                                          <p:attrName>style.visibility</p:attrName>
                                        </p:attrNameLst>
                                      </p:cBhvr>
                                      <p:to>
                                        <p:strVal val="visible"/>
                                      </p:to>
                                    </p:set>
                                    <p:animEffect transition="in" filter="fade">
                                      <p:cBhvr>
                                        <p:cTn id="20" dur="500"/>
                                        <p:tgtEl>
                                          <p:spTgt spid="3482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821">
                                            <p:txEl>
                                              <p:pRg st="4" end="4"/>
                                            </p:txEl>
                                          </p:spTgt>
                                        </p:tgtEl>
                                        <p:attrNameLst>
                                          <p:attrName>style.visibility</p:attrName>
                                        </p:attrNameLst>
                                      </p:cBhvr>
                                      <p:to>
                                        <p:strVal val="visible"/>
                                      </p:to>
                                    </p:set>
                                    <p:animEffect transition="in" filter="fade">
                                      <p:cBhvr>
                                        <p:cTn id="25" dur="500"/>
                                        <p:tgtEl>
                                          <p:spTgt spid="34821">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4821">
                                            <p:txEl>
                                              <p:pRg st="5" end="5"/>
                                            </p:txEl>
                                          </p:spTgt>
                                        </p:tgtEl>
                                        <p:attrNameLst>
                                          <p:attrName>style.visibility</p:attrName>
                                        </p:attrNameLst>
                                      </p:cBhvr>
                                      <p:to>
                                        <p:strVal val="visible"/>
                                      </p:to>
                                    </p:set>
                                    <p:animEffect transition="in" filter="fade">
                                      <p:cBhvr>
                                        <p:cTn id="28" dur="500"/>
                                        <p:tgtEl>
                                          <p:spTgt spid="34821">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821">
                                            <p:txEl>
                                              <p:pRg st="6" end="6"/>
                                            </p:txEl>
                                          </p:spTgt>
                                        </p:tgtEl>
                                        <p:attrNameLst>
                                          <p:attrName>style.visibility</p:attrName>
                                        </p:attrNameLst>
                                      </p:cBhvr>
                                      <p:to>
                                        <p:strVal val="visible"/>
                                      </p:to>
                                    </p:set>
                                    <p:animEffect transition="in" filter="fade">
                                      <p:cBhvr>
                                        <p:cTn id="33" dur="500"/>
                                        <p:tgtEl>
                                          <p:spTgt spid="34821">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4821">
                                            <p:txEl>
                                              <p:pRg st="7" end="7"/>
                                            </p:txEl>
                                          </p:spTgt>
                                        </p:tgtEl>
                                        <p:attrNameLst>
                                          <p:attrName>style.visibility</p:attrName>
                                        </p:attrNameLst>
                                      </p:cBhvr>
                                      <p:to>
                                        <p:strVal val="visible"/>
                                      </p:to>
                                    </p:set>
                                    <p:animEffect transition="in" filter="fade">
                                      <p:cBhvr>
                                        <p:cTn id="36" dur="500"/>
                                        <p:tgtEl>
                                          <p:spTgt spid="34821">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4821">
                                            <p:txEl>
                                              <p:pRg st="8" end="8"/>
                                            </p:txEl>
                                          </p:spTgt>
                                        </p:tgtEl>
                                        <p:attrNameLst>
                                          <p:attrName>style.visibility</p:attrName>
                                        </p:attrNameLst>
                                      </p:cBhvr>
                                      <p:to>
                                        <p:strVal val="visible"/>
                                      </p:to>
                                    </p:set>
                                    <p:animEffect transition="in" filter="fade">
                                      <p:cBhvr>
                                        <p:cTn id="39" dur="500"/>
                                        <p:tgtEl>
                                          <p:spTgt spid="348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7206</TotalTime>
  <Words>5255</Words>
  <Application>Microsoft Office PowerPoint</Application>
  <PresentationFormat>On-screen Show (4:3)</PresentationFormat>
  <Paragraphs>1119</Paragraphs>
  <Slides>110</Slides>
  <Notes>108</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12" baseType="lpstr">
      <vt:lpstr>Office Theme</vt:lpstr>
      <vt:lpstr>Clip</vt:lpstr>
      <vt:lpstr>Networking</vt:lpstr>
      <vt:lpstr>IT Components</vt:lpstr>
      <vt:lpstr>Last Class</vt:lpstr>
      <vt:lpstr>Recap - Shifting Skills in IT</vt:lpstr>
      <vt:lpstr>Recap - Shifting Skills in IT</vt:lpstr>
      <vt:lpstr>PowerPoint Presentation</vt:lpstr>
      <vt:lpstr>Loosely translated Tweet using the OSI model</vt:lpstr>
      <vt:lpstr>PowerPoint Presentation</vt:lpstr>
      <vt:lpstr>This Class</vt:lpstr>
      <vt:lpstr>Definitions</vt:lpstr>
      <vt:lpstr>Comparison of Packet and circuit Switching</vt:lpstr>
      <vt:lpstr>Let’s start with the Local Network</vt:lpstr>
      <vt:lpstr>LANs – a brief history</vt:lpstr>
      <vt:lpstr>Parts</vt:lpstr>
      <vt:lpstr>What Services are provided by the LAN</vt:lpstr>
      <vt:lpstr>Enterprise Applications</vt:lpstr>
      <vt:lpstr>Cabling</vt:lpstr>
      <vt:lpstr>Reality Check</vt:lpstr>
      <vt:lpstr>PowerPoint Presentation</vt:lpstr>
      <vt:lpstr>PowerPoint Presentation</vt:lpstr>
      <vt:lpstr>PowerPoint Presentation</vt:lpstr>
      <vt:lpstr>Cable Types</vt:lpstr>
      <vt:lpstr>Cu (copper) Cabling Type Standards</vt:lpstr>
      <vt:lpstr>Transmission media:  coaxial cable</vt:lpstr>
      <vt:lpstr>Transmission media: fiber optic cable</vt:lpstr>
      <vt:lpstr>Modes of Fiber</vt:lpstr>
      <vt:lpstr>Centralized Fiber LAN</vt:lpstr>
      <vt:lpstr>Fiber Optic  vs. Copper (TP)</vt:lpstr>
      <vt:lpstr>Good Places for Fiber</vt:lpstr>
      <vt:lpstr>Drawbacks?</vt:lpstr>
      <vt:lpstr>Is Copper Always less Expensive?</vt:lpstr>
      <vt:lpstr>Structured Cabling Design</vt:lpstr>
      <vt:lpstr>How NOT to install cable</vt:lpstr>
      <vt:lpstr>Cable Design and Management</vt:lpstr>
      <vt:lpstr>PowerPoint Presentation</vt:lpstr>
      <vt:lpstr>Demarcation</vt:lpstr>
      <vt:lpstr>Cabling Design</vt:lpstr>
      <vt:lpstr>Wider view Hierarchical Design (functional areas)</vt:lpstr>
      <vt:lpstr>L1 &amp; L2 Networking Connectivity Devices</vt:lpstr>
      <vt:lpstr>Shared Media environment</vt:lpstr>
      <vt:lpstr>Hubs (multi port repeaters)</vt:lpstr>
      <vt:lpstr>PowerPoint Presentation</vt:lpstr>
      <vt:lpstr>Bridges</vt:lpstr>
      <vt:lpstr>PowerPoint Presentation</vt:lpstr>
      <vt:lpstr>Switches</vt:lpstr>
      <vt:lpstr>Switches</vt:lpstr>
      <vt:lpstr>Switches</vt:lpstr>
      <vt:lpstr>Network Topology Forms</vt:lpstr>
      <vt:lpstr>Simple Physical Topologies</vt:lpstr>
      <vt:lpstr>Star Topology</vt:lpstr>
      <vt:lpstr>Star-wired Bus Topology</vt:lpstr>
      <vt:lpstr>Network topology: Mesh</vt:lpstr>
      <vt:lpstr>Backbone Networks</vt:lpstr>
      <vt:lpstr>Collapsed Core Backbone Network</vt:lpstr>
      <vt:lpstr>Intranet Server Farm</vt:lpstr>
      <vt:lpstr>Enterprise Architecture</vt:lpstr>
      <vt:lpstr>PowerPoint Presentation</vt:lpstr>
      <vt:lpstr>Wireless Local Area Networking</vt:lpstr>
      <vt:lpstr>The Wireless Spectrum</vt:lpstr>
      <vt:lpstr>Characteristics of Wireless Transmission</vt:lpstr>
      <vt:lpstr>WiFi Signal Propagation</vt:lpstr>
      <vt:lpstr>Signal Degradation</vt:lpstr>
      <vt:lpstr>Frequency Ranges</vt:lpstr>
      <vt:lpstr>Narrowband, Broadband, and Spread Spectrum Signals</vt:lpstr>
      <vt:lpstr>Fixed versus Mobile</vt:lpstr>
      <vt:lpstr>wLAN Architecture</vt:lpstr>
      <vt:lpstr>wLAN Architecture (cont’d.)</vt:lpstr>
      <vt:lpstr>802.11 wLAN Standard</vt:lpstr>
      <vt:lpstr>AP Management – Site Survey</vt:lpstr>
      <vt:lpstr>WiFi Access Method</vt:lpstr>
      <vt:lpstr>Carrier Sense Multiple Access with Collusion Avoidance CSMA/CA</vt:lpstr>
      <vt:lpstr>Collision Avoidance: RTS-CTS exchange</vt:lpstr>
      <vt:lpstr>Association</vt:lpstr>
      <vt:lpstr>Association (cont’d.)</vt:lpstr>
      <vt:lpstr>PowerPoint Presentation</vt:lpstr>
      <vt:lpstr>802.11g</vt:lpstr>
      <vt:lpstr>802.11n</vt:lpstr>
      <vt:lpstr>802.11n (cont’d.)</vt:lpstr>
      <vt:lpstr>Latest Version 802.11ac</vt:lpstr>
      <vt:lpstr>Bluetooth Networks</vt:lpstr>
      <vt:lpstr>Bluetooth Networks (cont’d.)</vt:lpstr>
      <vt:lpstr>Summary of WLAN Standards</vt:lpstr>
      <vt:lpstr>Memo 1</vt:lpstr>
      <vt:lpstr>Web Assignment 2 --</vt:lpstr>
      <vt:lpstr>Website Project -- Discussion</vt:lpstr>
      <vt:lpstr>Discuss</vt:lpstr>
      <vt:lpstr>How do I connect my locations into an Enterprise?</vt:lpstr>
      <vt:lpstr>What is a WAN</vt:lpstr>
      <vt:lpstr>WAN Physical Layer Terms</vt:lpstr>
      <vt:lpstr>WAN Options</vt:lpstr>
      <vt:lpstr>WAN Options</vt:lpstr>
      <vt:lpstr>WAN Protocols</vt:lpstr>
      <vt:lpstr>Do we have a universal standard for communication at the lower layers of the model outside the enterprise?</vt:lpstr>
      <vt:lpstr>Leased Lines</vt:lpstr>
      <vt:lpstr>Types of T-Carriers – Leased Lines</vt:lpstr>
      <vt:lpstr>T- Carrier</vt:lpstr>
      <vt:lpstr>How does data get from one point to another?</vt:lpstr>
      <vt:lpstr>Circuit vs Packet</vt:lpstr>
      <vt:lpstr>Circuit Switching</vt:lpstr>
      <vt:lpstr>Packet Switching</vt:lpstr>
      <vt:lpstr>Packet Switching</vt:lpstr>
      <vt:lpstr>Frame Relay Overview</vt:lpstr>
      <vt:lpstr>Frame Relay (cont.)</vt:lpstr>
      <vt:lpstr>MPLS</vt:lpstr>
      <vt:lpstr>MPLS Components</vt:lpstr>
      <vt:lpstr>MPLS – Outside Traffic movement</vt:lpstr>
      <vt:lpstr>MPLS and the Internet</vt:lpstr>
      <vt:lpstr>Connecting to MPLS</vt:lpstr>
      <vt:lpstr>Multi-Service Ethernet</vt:lpstr>
      <vt:lpstr>Due this week</vt:lpstr>
    </vt:vector>
  </TitlesOfParts>
  <Company>DePaul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dc:title>
  <dc:creator>Rajeev</dc:creator>
  <cp:lastModifiedBy>Administrator</cp:lastModifiedBy>
  <cp:revision>303</cp:revision>
  <cp:lastPrinted>2013-09-19T17:32:25Z</cp:lastPrinted>
  <dcterms:created xsi:type="dcterms:W3CDTF">2010-09-14T20:38:36Z</dcterms:created>
  <dcterms:modified xsi:type="dcterms:W3CDTF">2015-06-18T03:06:16Z</dcterms:modified>
</cp:coreProperties>
</file>